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Users/user/Dropbox/for%20Mhlanga/Nitrogen%20uptake%20rates/Integrated%20rat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/Users/user/Dropbox/for%20Mhlanga/Nitrogen%20uptake%20rates/Integrated%20ra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222465862653"/>
          <c:y val="0.186219187258557"/>
          <c:w val="0.820205920462474"/>
          <c:h val="0.789706880972132"/>
        </c:manualLayout>
      </c:layout>
      <c:scatterChart>
        <c:scatterStyle val="lineMarker"/>
        <c:varyColors val="0"/>
        <c:ser>
          <c:idx val="0"/>
          <c:order val="0"/>
          <c:tx>
            <c:strRef>
              <c:f>'Plots N uptake'!$A$27:$B$27</c:f>
              <c:strCache>
                <c:ptCount val="1"/>
                <c:pt idx="0">
                  <c:v>55 S CTD 20_⍴NO3</c:v>
                </c:pt>
              </c:strCache>
            </c:strRef>
          </c:tx>
          <c:spPr>
            <a:ln w="19050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8000">
                  <a:alpha val="60000"/>
                </a:srgbClr>
              </a:solidFill>
              <a:ln w="9525">
                <a:solidFill>
                  <a:srgbClr val="008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uptake'!$E$27:$E$31</c:f>
                <c:numCache>
                  <c:formatCode>General</c:formatCode>
                  <c:ptCount val="5"/>
                  <c:pt idx="0">
                    <c:v>8.8200502646003</c:v>
                  </c:pt>
                  <c:pt idx="1">
                    <c:v>3.847238291081284</c:v>
                  </c:pt>
                  <c:pt idx="2">
                    <c:v>7.020252757805316</c:v>
                  </c:pt>
                  <c:pt idx="3">
                    <c:v>3.149955789506299</c:v>
                  </c:pt>
                  <c:pt idx="4">
                    <c:v>0.000502531595794813</c:v>
                  </c:pt>
                </c:numCache>
              </c:numRef>
            </c:plus>
            <c:minus>
              <c:numRef>
                <c:f>'Plots N uptake'!$E$27:$E$31</c:f>
                <c:numCache>
                  <c:formatCode>General</c:formatCode>
                  <c:ptCount val="5"/>
                  <c:pt idx="0">
                    <c:v>8.8200502646003</c:v>
                  </c:pt>
                  <c:pt idx="1">
                    <c:v>3.847238291081284</c:v>
                  </c:pt>
                  <c:pt idx="2">
                    <c:v>7.020252757805316</c:v>
                  </c:pt>
                  <c:pt idx="3">
                    <c:v>3.149955789506299</c:v>
                  </c:pt>
                  <c:pt idx="4">
                    <c:v>0.000502531595794813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uptake'!$D$27:$D$31</c:f>
              <c:numCache>
                <c:formatCode>0.000</c:formatCode>
                <c:ptCount val="5"/>
                <c:pt idx="0">
                  <c:v>76.66714670362421</c:v>
                </c:pt>
                <c:pt idx="1">
                  <c:v>94.84332829342925</c:v>
                </c:pt>
                <c:pt idx="2">
                  <c:v>79.61275337319324</c:v>
                </c:pt>
                <c:pt idx="3">
                  <c:v>14.84175918153132</c:v>
                </c:pt>
                <c:pt idx="4">
                  <c:v>2.427428913236766</c:v>
                </c:pt>
              </c:numCache>
            </c:numRef>
          </c:xVal>
          <c:yVal>
            <c:numRef>
              <c:f>'Plots N uptake'!$C$27:$C$31</c:f>
              <c:numCache>
                <c:formatCode>General</c:formatCode>
                <c:ptCount val="5"/>
                <c:pt idx="0">
                  <c:v>9.0</c:v>
                </c:pt>
                <c:pt idx="1">
                  <c:v>18.0</c:v>
                </c:pt>
                <c:pt idx="2">
                  <c:v>37.0</c:v>
                </c:pt>
                <c:pt idx="3">
                  <c:v>68.0</c:v>
                </c:pt>
                <c:pt idx="4">
                  <c:v>200.0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'Plots N uptake'!$A$89:$B$89</c:f>
              <c:strCache>
                <c:ptCount val="1"/>
                <c:pt idx="0">
                  <c:v>55 S CTD 20_⍴NH4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>
                  <a:alpha val="60000"/>
                </a:srgbClr>
              </a:solidFill>
              <a:ln w="9525">
                <a:solidFill>
                  <a:srgbClr val="FF0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uptake'!$E$87:$E$91</c:f>
                <c:numCache>
                  <c:formatCode>General</c:formatCode>
                  <c:ptCount val="5"/>
                  <c:pt idx="0">
                    <c:v>0.88943671212257</c:v>
                  </c:pt>
                  <c:pt idx="1">
                    <c:v>0.0574301497726741</c:v>
                  </c:pt>
                  <c:pt idx="2">
                    <c:v>7.23434312049818</c:v>
                  </c:pt>
                  <c:pt idx="3">
                    <c:v>0.0</c:v>
                  </c:pt>
                  <c:pt idx="4">
                    <c:v>1.903617562408397</c:v>
                  </c:pt>
                </c:numCache>
              </c:numRef>
            </c:plus>
            <c:minus>
              <c:numRef>
                <c:f>'Plots N uptake'!$E$87:$E$91</c:f>
                <c:numCache>
                  <c:formatCode>General</c:formatCode>
                  <c:ptCount val="5"/>
                  <c:pt idx="0">
                    <c:v>0.88943671212257</c:v>
                  </c:pt>
                  <c:pt idx="1">
                    <c:v>0.0574301497726741</c:v>
                  </c:pt>
                  <c:pt idx="2">
                    <c:v>7.23434312049818</c:v>
                  </c:pt>
                  <c:pt idx="3">
                    <c:v>0.0</c:v>
                  </c:pt>
                  <c:pt idx="4">
                    <c:v>1.903617562408397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uptake'!$D$87:$D$91</c:f>
              <c:numCache>
                <c:formatCode>0.000</c:formatCode>
                <c:ptCount val="5"/>
                <c:pt idx="0">
                  <c:v>25.49190097296988</c:v>
                </c:pt>
                <c:pt idx="1">
                  <c:v>13.83978531029585</c:v>
                </c:pt>
                <c:pt idx="2">
                  <c:v>7.411786725031996</c:v>
                </c:pt>
                <c:pt idx="3">
                  <c:v>42.51367734721394</c:v>
                </c:pt>
                <c:pt idx="4">
                  <c:v>1.766109799291618</c:v>
                </c:pt>
              </c:numCache>
            </c:numRef>
          </c:xVal>
          <c:yVal>
            <c:numRef>
              <c:f>'Plots N uptake'!$C$87:$C$91</c:f>
              <c:numCache>
                <c:formatCode>General</c:formatCode>
                <c:ptCount val="5"/>
                <c:pt idx="0">
                  <c:v>9.0</c:v>
                </c:pt>
                <c:pt idx="1">
                  <c:v>18.0</c:v>
                </c:pt>
                <c:pt idx="2">
                  <c:v>37.0</c:v>
                </c:pt>
                <c:pt idx="3">
                  <c:v>68.0</c:v>
                </c:pt>
                <c:pt idx="4">
                  <c:v>200.0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'Plots N uptake'!$AO$23</c:f>
              <c:strCache>
                <c:ptCount val="1"/>
                <c:pt idx="0">
                  <c:v>MLD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uptake'!$AP$26:$AP$27</c:f>
              <c:numCache>
                <c:formatCode>General</c:formatCode>
                <c:ptCount val="2"/>
                <c:pt idx="0">
                  <c:v>0.0</c:v>
                </c:pt>
                <c:pt idx="1">
                  <c:v>200.0</c:v>
                </c:pt>
              </c:numCache>
            </c:numRef>
          </c:xVal>
          <c:yVal>
            <c:numRef>
              <c:f>'Plots N uptake'!$AP$23:$AP$24</c:f>
              <c:numCache>
                <c:formatCode>General</c:formatCode>
                <c:ptCount val="2"/>
                <c:pt idx="0">
                  <c:v>30.0</c:v>
                </c:pt>
                <c:pt idx="1">
                  <c:v>30.0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'Plots N uptake'!$AR$23</c:f>
              <c:strCache>
                <c:ptCount val="1"/>
                <c:pt idx="0">
                  <c:v>Zeu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uptake'!$AQ$26:$AQ$27</c:f>
              <c:numCache>
                <c:formatCode>General</c:formatCode>
                <c:ptCount val="2"/>
                <c:pt idx="0">
                  <c:v>0.0</c:v>
                </c:pt>
                <c:pt idx="1">
                  <c:v>200.0</c:v>
                </c:pt>
              </c:numCache>
            </c:numRef>
          </c:xVal>
          <c:yVal>
            <c:numRef>
              <c:f>'Plots N uptake'!$AQ$23:$AQ$24</c:f>
              <c:numCache>
                <c:formatCode>General</c:formatCode>
                <c:ptCount val="2"/>
                <c:pt idx="0">
                  <c:v>55.0</c:v>
                </c:pt>
                <c:pt idx="1">
                  <c:v>55.0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100488"/>
        <c:axId val="-2118083880"/>
      </c:scatterChart>
      <c:valAx>
        <c:axId val="-2118100488"/>
        <c:scaling>
          <c:orientation val="minMax"/>
          <c:max val="100.0"/>
          <c:min val="0.0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083880"/>
        <c:crosses val="autoZero"/>
        <c:crossBetween val="midCat"/>
        <c:majorUnit val="20.0"/>
      </c:valAx>
      <c:valAx>
        <c:axId val="-2118083880"/>
        <c:scaling>
          <c:orientation val="maxMin"/>
          <c:max val="200.0"/>
          <c:min val="0.0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100488"/>
        <c:crosses val="autoZero"/>
        <c:crossBetween val="midCat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114091207349"/>
          <c:y val="0.162449693788276"/>
          <c:w val="0.82970874343832"/>
          <c:h val="0.796582423684"/>
        </c:manualLayout>
      </c:layout>
      <c:scatterChart>
        <c:scatterStyle val="lineMarker"/>
        <c:varyColors val="0"/>
        <c:ser>
          <c:idx val="0"/>
          <c:order val="0"/>
          <c:tx>
            <c:strRef>
              <c:f>'Plots N uptake'!$A$58:$B$58</c:f>
              <c:strCache>
                <c:ptCount val="1"/>
                <c:pt idx="0">
                  <c:v>55 S CTD 25_⍴NO3</c:v>
                </c:pt>
              </c:strCache>
            </c:strRef>
          </c:tx>
          <c:spPr>
            <a:ln w="19050" cap="rnd">
              <a:solidFill>
                <a:srgbClr val="008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8000">
                  <a:alpha val="60000"/>
                </a:srgbClr>
              </a:solidFill>
              <a:ln w="9525">
                <a:solidFill>
                  <a:srgbClr val="008000"/>
                </a:solidFill>
              </a:ln>
              <a:effectLst/>
            </c:spPr>
          </c:marker>
          <c:xVal>
            <c:numRef>
              <c:f>'Plots N uptake'!$D$58:$D$61</c:f>
              <c:numCache>
                <c:formatCode>0.00</c:formatCode>
                <c:ptCount val="4"/>
                <c:pt idx="0">
                  <c:v>2.225315530714647</c:v>
                </c:pt>
                <c:pt idx="1">
                  <c:v>1.678892286252348</c:v>
                </c:pt>
                <c:pt idx="2">
                  <c:v>1.212155594566324</c:v>
                </c:pt>
                <c:pt idx="3">
                  <c:v>0.980559813476101</c:v>
                </c:pt>
              </c:numCache>
            </c:numRef>
          </c:xVal>
          <c:yVal>
            <c:numRef>
              <c:f>'Plots N uptake'!$C$58:$C$61</c:f>
              <c:numCache>
                <c:formatCode>General</c:formatCode>
                <c:ptCount val="4"/>
                <c:pt idx="0">
                  <c:v>20.0</c:v>
                </c:pt>
                <c:pt idx="1">
                  <c:v>34.0</c:v>
                </c:pt>
                <c:pt idx="2">
                  <c:v>65.0</c:v>
                </c:pt>
                <c:pt idx="3">
                  <c:v>115.0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'Plots N uptake'!$A$128:$B$128</c:f>
              <c:strCache>
                <c:ptCount val="1"/>
                <c:pt idx="0">
                  <c:v>55 S CTD 25_⍴NH4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>
                  <a:alpha val="60000"/>
                </a:srgbClr>
              </a:solidFill>
              <a:ln w="9525">
                <a:solidFill>
                  <a:srgbClr val="FF0000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'Plots N uptake'!$E$126:$E$131</c:f>
                <c:numCache>
                  <c:formatCode>General</c:formatCode>
                  <c:ptCount val="6"/>
                  <c:pt idx="0">
                    <c:v>4.855923287725528</c:v>
                  </c:pt>
                  <c:pt idx="1">
                    <c:v>9.343332580840712</c:v>
                  </c:pt>
                  <c:pt idx="2">
                    <c:v>10.65997880610188</c:v>
                  </c:pt>
                  <c:pt idx="3">
                    <c:v>4.74245389508414</c:v>
                  </c:pt>
                  <c:pt idx="4">
                    <c:v>3.251847152241755</c:v>
                  </c:pt>
                  <c:pt idx="5">
                    <c:v>6.070655615016563</c:v>
                  </c:pt>
                </c:numCache>
              </c:numRef>
            </c:plus>
            <c:minus>
              <c:numRef>
                <c:f>'Plots N uptake'!$E$126:$E$131</c:f>
                <c:numCache>
                  <c:formatCode>General</c:formatCode>
                  <c:ptCount val="6"/>
                  <c:pt idx="0">
                    <c:v>4.855923287725528</c:v>
                  </c:pt>
                  <c:pt idx="1">
                    <c:v>9.343332580840712</c:v>
                  </c:pt>
                  <c:pt idx="2">
                    <c:v>10.65997880610188</c:v>
                  </c:pt>
                  <c:pt idx="3">
                    <c:v>4.74245389508414</c:v>
                  </c:pt>
                  <c:pt idx="4">
                    <c:v>3.251847152241755</c:v>
                  </c:pt>
                  <c:pt idx="5">
                    <c:v>6.070655615016563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'Plots N uptake'!$D$126:$D$131</c:f>
              <c:numCache>
                <c:formatCode>0.000</c:formatCode>
                <c:ptCount val="6"/>
                <c:pt idx="0">
                  <c:v>153.4025232784055</c:v>
                </c:pt>
                <c:pt idx="1">
                  <c:v>13.50194709530166</c:v>
                </c:pt>
                <c:pt idx="2">
                  <c:v>33.85668814801437</c:v>
                </c:pt>
                <c:pt idx="3">
                  <c:v>21.75597294559611</c:v>
                </c:pt>
                <c:pt idx="4">
                  <c:v>5.97622815924295</c:v>
                </c:pt>
                <c:pt idx="5">
                  <c:v>17.05278957962975</c:v>
                </c:pt>
              </c:numCache>
            </c:numRef>
          </c:xVal>
          <c:yVal>
            <c:numRef>
              <c:f>'Plots N uptake'!$C$126:$C$131</c:f>
              <c:numCache>
                <c:formatCode>General</c:formatCode>
                <c:ptCount val="6"/>
                <c:pt idx="0">
                  <c:v>20.0</c:v>
                </c:pt>
                <c:pt idx="1">
                  <c:v>34.0</c:v>
                </c:pt>
                <c:pt idx="2">
                  <c:v>65.0</c:v>
                </c:pt>
                <c:pt idx="3">
                  <c:v>115.0</c:v>
                </c:pt>
                <c:pt idx="4">
                  <c:v>130.0</c:v>
                </c:pt>
                <c:pt idx="5">
                  <c:v>200.0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'Plots N uptake'!$AC$55</c:f>
              <c:strCache>
                <c:ptCount val="1"/>
                <c:pt idx="0">
                  <c:v>MLD</c:v>
                </c:pt>
              </c:strCache>
            </c:strRef>
          </c:tx>
          <c:spPr>
            <a:ln w="127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uptake'!$AD$58:$AD$59</c:f>
              <c:numCache>
                <c:formatCode>General</c:formatCode>
                <c:ptCount val="2"/>
                <c:pt idx="0">
                  <c:v>0.0</c:v>
                </c:pt>
                <c:pt idx="1">
                  <c:v>500.0</c:v>
                </c:pt>
              </c:numCache>
            </c:numRef>
          </c:xVal>
          <c:yVal>
            <c:numRef>
              <c:f>'Plots N uptake'!$AD$55:$AD$56</c:f>
              <c:numCache>
                <c:formatCode>General</c:formatCode>
                <c:ptCount val="2"/>
                <c:pt idx="0">
                  <c:v>130.0</c:v>
                </c:pt>
                <c:pt idx="1">
                  <c:v>130.0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'Plots N uptake'!$AF$55</c:f>
              <c:strCache>
                <c:ptCount val="1"/>
                <c:pt idx="0">
                  <c:v>Zeu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'Plots N uptake'!$AE$58:$AE$59</c:f>
              <c:numCache>
                <c:formatCode>General</c:formatCode>
                <c:ptCount val="2"/>
                <c:pt idx="0">
                  <c:v>0.0</c:v>
                </c:pt>
                <c:pt idx="1">
                  <c:v>500.0</c:v>
                </c:pt>
              </c:numCache>
            </c:numRef>
          </c:xVal>
          <c:yVal>
            <c:numRef>
              <c:f>'Plots N uptake'!$AE$55:$AE$56</c:f>
              <c:numCache>
                <c:formatCode>General</c:formatCode>
                <c:ptCount val="2"/>
                <c:pt idx="0">
                  <c:v>115.0</c:v>
                </c:pt>
                <c:pt idx="1">
                  <c:v>115.0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041800"/>
        <c:axId val="-2117879672"/>
      </c:scatterChart>
      <c:valAx>
        <c:axId val="-2118041800"/>
        <c:scaling>
          <c:orientation val="minMax"/>
          <c:max val="160.0"/>
          <c:min val="0.0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7879672"/>
        <c:crosses val="autoZero"/>
        <c:crossBetween val="midCat"/>
        <c:majorUnit val="20.0"/>
      </c:valAx>
      <c:valAx>
        <c:axId val="-2117879672"/>
        <c:scaling>
          <c:orientation val="maxMin"/>
          <c:max val="200.0"/>
          <c:min val="0.0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041800"/>
        <c:crosses val="autoZero"/>
        <c:crossBetween val="midCat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D75C8-9143-034F-A881-28BD741125ED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C7C12-E0A9-AD40-9F94-90816E124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8D944-DCC5-054D-BAF8-24AC2642928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4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8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4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6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EB9FA-778A-DB41-BFD2-1F67B917D3D0}" type="datetimeFigureOut">
              <a:rPr lang="en-US" smtClean="0"/>
              <a:t>17/05/31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B81F4-5265-474B-8689-A0148A86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08" y="915178"/>
            <a:ext cx="5756051" cy="5756051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17228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3600" b="1" dirty="0" smtClean="0">
                <a:solidFill>
                  <a:srgbClr val="241EFF"/>
                </a:solidFill>
                <a:latin typeface="Arial"/>
                <a:cs typeface="Arial"/>
              </a:rPr>
              <a:t>Nutrients and productivity </a:t>
            </a:r>
            <a:r>
              <a:rPr kumimoji="1" lang="en-US" sz="3600" b="1" dirty="0" smtClean="0">
                <a:solidFill>
                  <a:srgbClr val="241EFF"/>
                </a:solidFill>
                <a:latin typeface="Arial"/>
                <a:cs typeface="Arial"/>
              </a:rPr>
              <a:t>III</a:t>
            </a:r>
            <a:endParaRPr kumimoji="1" lang="en-US" sz="3600" b="1" dirty="0" smtClean="0">
              <a:solidFill>
                <a:srgbClr val="241EFF"/>
              </a:solidFill>
              <a:latin typeface="Arial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3600" b="1" dirty="0" smtClean="0">
              <a:solidFill>
                <a:srgbClr val="241EFF"/>
              </a:solidFill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770" y="1137253"/>
            <a:ext cx="8305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1 June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2800" b="1" dirty="0" smtClean="0">
                <a:solidFill>
                  <a:srgbClr val="1F497D"/>
                </a:solidFill>
                <a:latin typeface="Arial"/>
                <a:cs typeface="Arial"/>
              </a:rPr>
              <a:t>2017</a:t>
            </a:r>
            <a:endParaRPr kumimoji="1" lang="en-US" sz="2800" b="1" dirty="0">
              <a:solidFill>
                <a:srgbClr val="1F497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23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remineralization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332" y="1253186"/>
            <a:ext cx="8580668" cy="581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Ammonification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latin typeface="Arial"/>
                <a:cs typeface="Arial"/>
                <a:sym typeface="Wingdings"/>
              </a:rPr>
              <a:t> (heterotrophic bacteria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endParaRPr lang="en-US" sz="2200" dirty="0" smtClean="0">
              <a:solidFill>
                <a:srgbClr val="0000FF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(2) Nitrification</a:t>
            </a:r>
            <a:r>
              <a:rPr lang="en-US" sz="22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>
                <a:latin typeface="Arial"/>
                <a:cs typeface="Arial"/>
                <a:sym typeface="Wingdings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(chemoautotrophic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+ (2) =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remineralization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C</a:t>
            </a:r>
            <a:r>
              <a:rPr lang="en-US" sz="2000" b="1" baseline="-25000" dirty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106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H</a:t>
            </a:r>
            <a:r>
              <a:rPr lang="en-US" sz="2000" b="1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175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000" b="1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42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000" b="1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16</a:t>
            </a:r>
            <a:r>
              <a:rPr lang="en-US" sz="2000" b="1" dirty="0">
                <a:solidFill>
                  <a:srgbClr val="008000"/>
                </a:solidFill>
                <a:latin typeface="Arial"/>
                <a:cs typeface="Arial"/>
                <a:sym typeface="Wingding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+ 150</a:t>
            </a:r>
            <a:r>
              <a:rPr lang="en-US" sz="2000" b="1" dirty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000" b="1" baseline="-25000" dirty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 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106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lang="en-US" sz="2000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+ 16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lang="en-US" sz="2000" baseline="-250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en-US" sz="2000" baseline="3000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+ H</a:t>
            </a:r>
            <a:r>
              <a:rPr lang="en-US" sz="2000" dirty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000" baseline="-25000" dirty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000" baseline="30000" dirty="0">
                <a:solidFill>
                  <a:srgbClr val="008000"/>
                </a:solidFill>
                <a:latin typeface="Arial"/>
                <a:cs typeface="Arial"/>
              </a:rPr>
              <a:t>2-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+ 78H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O + 18H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cs typeface="Arial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457200" indent="-457200">
              <a:buAutoNum type="arabicParenBoth"/>
            </a:pP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2" r="2048"/>
          <a:stretch/>
        </p:blipFill>
        <p:spPr>
          <a:xfrm>
            <a:off x="1756833" y="1812748"/>
            <a:ext cx="5164668" cy="2661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2835" y="3249083"/>
            <a:ext cx="1555751" cy="87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1569" y="3507317"/>
            <a:ext cx="1555751" cy="87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3332" y="5266448"/>
            <a:ext cx="8466441" cy="898394"/>
          </a:xfrm>
          <a:prstGeom prst="rect">
            <a:avLst/>
          </a:prstGeom>
          <a:noFill/>
          <a:ln w="127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38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17332"/>
            <a:ext cx="4878917" cy="3550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Santoro 2015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95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660" y="1046697"/>
            <a:ext cx="7829257" cy="517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200" dirty="0" smtClean="0">
                <a:latin typeface="Arial"/>
                <a:cs typeface="Arial"/>
              </a:rPr>
              <a:t>Ammonium oxidation: NH</a:t>
            </a:r>
            <a:r>
              <a:rPr lang="en-US" sz="2200" baseline="-25000" dirty="0" smtClean="0">
                <a:latin typeface="Arial"/>
                <a:cs typeface="Arial"/>
              </a:rPr>
              <a:t>4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NO</a:t>
            </a:r>
            <a:r>
              <a:rPr lang="en-US" sz="22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pPr marL="457200" indent="-457200">
              <a:buAutoNum type="arabicParenBoth"/>
            </a:pP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Nitrite oxidation: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NO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-</a:t>
            </a:r>
          </a:p>
          <a:p>
            <a:endParaRPr lang="en-US" sz="22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Two processes facilitated by different organisms (ammonium oxidizing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archaea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and bacteria, nitrite oxidizing bacteria)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Chemoautotrophic process: energy yielding</a:t>
            </a:r>
          </a:p>
          <a:p>
            <a:endParaRPr lang="en-US" sz="2200" dirty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Thought to be light-inhibited; competition with phytoplankton for NH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(require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8-42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N to fix 1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C vs. 0.15 </a:t>
            </a:r>
            <a:r>
              <a:rPr lang="en-US" sz="2200" dirty="0" err="1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mols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of N for phytoplankton)  vertical separation of assimilation and nitrification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08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 – nitrification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Peng</a:t>
            </a:r>
            <a:r>
              <a:rPr lang="en-US" sz="1400" dirty="0" smtClean="0">
                <a:latin typeface="Arial"/>
                <a:cs typeface="Arial"/>
              </a:rPr>
              <a:t> et al. in prep; </a:t>
            </a:r>
            <a:r>
              <a:rPr lang="en-US" sz="1400" dirty="0" err="1" smtClean="0">
                <a:latin typeface="Arial"/>
                <a:cs typeface="Arial"/>
              </a:rPr>
              <a:t>Cavagna</a:t>
            </a:r>
            <a:r>
              <a:rPr lang="en-US" sz="1400" dirty="0" smtClean="0">
                <a:latin typeface="Arial"/>
                <a:cs typeface="Arial"/>
              </a:rPr>
              <a:t> et al. 2015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333" y="1672160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nitrification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483" y="1652081"/>
            <a:ext cx="165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assimilation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3" y="2000250"/>
            <a:ext cx="4476468" cy="4532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0571" y="1852085"/>
            <a:ext cx="170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nitrification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6221" y="1852085"/>
            <a:ext cx="165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assimilation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30730" y="2453216"/>
            <a:ext cx="4347653" cy="2753783"/>
            <a:chOff x="4730730" y="2453216"/>
            <a:chExt cx="4347653" cy="27537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70992"/>
            <a:stretch/>
          </p:blipFill>
          <p:spPr>
            <a:xfrm>
              <a:off x="5106078" y="2463799"/>
              <a:ext cx="1971591" cy="2743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5427" r="89051"/>
            <a:stretch/>
          </p:blipFill>
          <p:spPr>
            <a:xfrm>
              <a:off x="4730730" y="2453216"/>
              <a:ext cx="375348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40741" r="30472"/>
            <a:stretch/>
          </p:blipFill>
          <p:spPr>
            <a:xfrm>
              <a:off x="7121743" y="2463799"/>
              <a:ext cx="1956640" cy="27432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136490" y="2186800"/>
            <a:ext cx="186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r>
              <a:rPr lang="en-US" sz="1200" baseline="-25000" dirty="0" smtClean="0">
                <a:latin typeface="Arial"/>
                <a:cs typeface="Arial"/>
              </a:rPr>
              <a:t>2</a:t>
            </a:r>
            <a:r>
              <a:rPr lang="en-US" sz="1200" baseline="30000" dirty="0" smtClean="0">
                <a:latin typeface="Arial"/>
                <a:cs typeface="Arial"/>
              </a:rPr>
              <a:t>-</a:t>
            </a:r>
            <a:r>
              <a:rPr lang="en-US" sz="1200" dirty="0" smtClean="0">
                <a:latin typeface="Arial"/>
                <a:cs typeface="Arial"/>
              </a:rPr>
              <a:t> oxidation (</a:t>
            </a:r>
            <a:r>
              <a:rPr lang="en-US" sz="1200" dirty="0" err="1" smtClean="0">
                <a:latin typeface="Arial"/>
                <a:cs typeface="Arial"/>
              </a:rPr>
              <a:t>μM</a:t>
            </a:r>
            <a:r>
              <a:rPr lang="en-US" sz="1200" dirty="0" smtClean="0">
                <a:latin typeface="Arial"/>
                <a:cs typeface="Arial"/>
              </a:rPr>
              <a:t> d</a:t>
            </a:r>
            <a:r>
              <a:rPr lang="en-US" sz="1200" baseline="30000" dirty="0" smtClean="0">
                <a:latin typeface="Arial"/>
                <a:cs typeface="Arial"/>
              </a:rPr>
              <a:t>-1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5988" y="2187084"/>
            <a:ext cx="186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 uptake (</a:t>
            </a:r>
            <a:r>
              <a:rPr lang="en-US" sz="1200" dirty="0" err="1" smtClean="0">
                <a:latin typeface="Arial"/>
                <a:cs typeface="Arial"/>
              </a:rPr>
              <a:t>μM</a:t>
            </a:r>
            <a:r>
              <a:rPr lang="en-US" sz="1200" dirty="0" smtClean="0">
                <a:latin typeface="Arial"/>
                <a:cs typeface="Arial"/>
              </a:rPr>
              <a:t> d</a:t>
            </a:r>
            <a:r>
              <a:rPr lang="en-US" sz="1200" baseline="30000" dirty="0" smtClean="0">
                <a:latin typeface="Arial"/>
                <a:cs typeface="Arial"/>
              </a:rPr>
              <a:t>-1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08367" y="4427298"/>
            <a:ext cx="1278467" cy="600164"/>
            <a:chOff x="7609416" y="4427298"/>
            <a:chExt cx="1278467" cy="600164"/>
          </a:xfrm>
        </p:grpSpPr>
        <p:sp>
          <p:nvSpPr>
            <p:cNvPr id="16" name="TextBox 15"/>
            <p:cNvSpPr txBox="1"/>
            <p:nvPr/>
          </p:nvSpPr>
          <p:spPr>
            <a:xfrm>
              <a:off x="7660216" y="4427298"/>
              <a:ext cx="122766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NO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2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-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oxidation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NH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4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+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uptake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NO</a:t>
              </a:r>
              <a:r>
                <a:rPr lang="en-US" sz="1100" baseline="-25000" dirty="0" smtClean="0">
                  <a:solidFill>
                    <a:srgbClr val="000000"/>
                  </a:solidFill>
                  <a:latin typeface="Arial"/>
                  <a:cs typeface="Arial"/>
                </a:rPr>
                <a:t>3</a:t>
              </a:r>
              <a:r>
                <a:rPr lang="en-US" sz="1100" baseline="30000" dirty="0" smtClean="0">
                  <a:solidFill>
                    <a:srgbClr val="000000"/>
                  </a:solidFill>
                  <a:latin typeface="Arial"/>
                  <a:cs typeface="Arial"/>
                </a:rPr>
                <a:t>-</a:t>
              </a:r>
              <a:r>
                <a:rPr lang="en-US" sz="1100" dirty="0" smtClean="0">
                  <a:solidFill>
                    <a:srgbClr val="000000"/>
                  </a:solidFill>
                  <a:latin typeface="Arial"/>
                  <a:cs typeface="Arial"/>
                </a:rPr>
                <a:t> uptake</a:t>
              </a:r>
              <a:endParaRPr lang="en-US" sz="11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609416" y="4512733"/>
              <a:ext cx="101600" cy="10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09416" y="4842919"/>
              <a:ext cx="101600" cy="101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7609416" y="4673599"/>
              <a:ext cx="101600" cy="1016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725833" y="4427298"/>
            <a:ext cx="1162050" cy="600164"/>
          </a:xfrm>
          <a:prstGeom prst="rect">
            <a:avLst/>
          </a:prstGeom>
          <a:noFill/>
          <a:ln w="63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70552" y="3371730"/>
            <a:ext cx="1040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MLD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89852" y="2963213"/>
            <a:ext cx="104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euphotic zone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77333" y="3048001"/>
            <a:ext cx="1460500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56983" y="3048001"/>
            <a:ext cx="1460500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1199" y="3019911"/>
            <a:ext cx="1040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MLD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333" y="1217083"/>
            <a:ext cx="368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Subarctic North Atlantic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36490" y="1217083"/>
            <a:ext cx="3687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Southern Ocean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61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nitrogen (N)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660" y="1046697"/>
            <a:ext cx="7652223" cy="5734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Input/output budget is largely </a:t>
            </a:r>
            <a:r>
              <a:rPr lang="en-US" sz="2200" b="1" dirty="0" smtClean="0">
                <a:solidFill>
                  <a:srgbClr val="000000"/>
                </a:solidFill>
                <a:latin typeface="Arial"/>
                <a:cs typeface="Arial"/>
              </a:rPr>
              <a:t>biologically</a:t>
            </a:r>
            <a:r>
              <a:rPr lang="en-US" sz="2200" dirty="0" smtClean="0">
                <a:latin typeface="Arial"/>
                <a:cs typeface="Arial"/>
              </a:rPr>
              <a:t> controlled</a:t>
            </a:r>
          </a:p>
          <a:p>
            <a:r>
              <a:rPr lang="en-US" sz="2200" dirty="0" smtClean="0">
                <a:latin typeface="Arial"/>
                <a:cs typeface="Arial"/>
              </a:rPr>
              <a:t>Exists in numerous forms/oxidation states (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“bioavailability”</a:t>
            </a:r>
            <a:r>
              <a:rPr lang="en-US" sz="2200" dirty="0" smtClean="0">
                <a:latin typeface="Arial"/>
                <a:cs typeface="Arial"/>
              </a:rPr>
              <a:t>)</a:t>
            </a:r>
          </a:p>
          <a:p>
            <a:r>
              <a:rPr lang="en-US" sz="2200" dirty="0" smtClean="0">
                <a:latin typeface="Arial"/>
                <a:cs typeface="Arial"/>
              </a:rPr>
              <a:t>Oceanic residence time of ~</a:t>
            </a:r>
            <a:r>
              <a:rPr lang="en-US" sz="2200" b="1" dirty="0" smtClean="0">
                <a:latin typeface="Arial"/>
                <a:cs typeface="Arial"/>
              </a:rPr>
              <a:t>3000 years</a:t>
            </a: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lang="en-US" sz="2200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 fixation:</a:t>
            </a:r>
            <a:r>
              <a:rPr lang="en-US" sz="2200" dirty="0" smtClean="0">
                <a:latin typeface="Arial"/>
                <a:cs typeface="Arial"/>
              </a:rPr>
              <a:t> N</a:t>
            </a:r>
            <a:r>
              <a:rPr lang="en-US" sz="2200" baseline="-25000" dirty="0" smtClean="0">
                <a:latin typeface="Arial"/>
                <a:cs typeface="Arial"/>
              </a:rPr>
              <a:t>2(gas)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</a:t>
            </a:r>
            <a:r>
              <a:rPr lang="en-US" sz="2200" u="sng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major input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  <a:endParaRPr lang="en-US" sz="2200" baseline="30000" dirty="0" smtClean="0">
              <a:solidFill>
                <a:srgbClr val="000000"/>
              </a:solidFill>
              <a:latin typeface="Arial"/>
              <a:cs typeface="Arial"/>
              <a:sym typeface="Wingdings"/>
            </a:endParaRPr>
          </a:p>
          <a:p>
            <a:endParaRPr lang="en-US" sz="2200" baseline="300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Denitrification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  <a:cs typeface="Arial"/>
              </a:rPr>
              <a:t>(gas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 N</a:t>
            </a:r>
            <a:r>
              <a:rPr lang="en-US" sz="2200" baseline="-250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2(gas)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 					(</a:t>
            </a:r>
            <a:r>
              <a:rPr lang="en-US" sz="2200" u="sng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major loss process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N assimilation: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DON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directly taken up by phytoplankton and synthesized into biomass (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/PON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Ammonification: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(heterotrophic bacteria)</a:t>
            </a:r>
          </a:p>
          <a:p>
            <a:endParaRPr lang="en-US" sz="2200" dirty="0" smtClean="0"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  <a:sym typeface="Wingdings"/>
              </a:rPr>
              <a:t>Nitrification: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 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  <a:sym typeface="Wingdings"/>
              </a:rPr>
              <a:t>(chemoautotrophic)</a:t>
            </a:r>
            <a:endParaRPr lang="en-US" sz="22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sp>
        <p:nvSpPr>
          <p:cNvPr id="2" name="Right Brace 1"/>
          <p:cNvSpPr/>
          <p:nvPr/>
        </p:nvSpPr>
        <p:spPr>
          <a:xfrm flipH="1">
            <a:off x="520508" y="4091376"/>
            <a:ext cx="156152" cy="1884323"/>
          </a:xfrm>
          <a:prstGeom prst="righ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99740" y="4838739"/>
            <a:ext cx="204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Internal cycle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7025680" y="5376335"/>
            <a:ext cx="204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Arial"/>
                <a:cs typeface="Arial"/>
              </a:rPr>
              <a:t>remineralization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7512365" y="4982931"/>
            <a:ext cx="284824" cy="1169749"/>
          </a:xfrm>
          <a:prstGeom prst="righ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457" b="20697"/>
          <a:stretch/>
        </p:blipFill>
        <p:spPr>
          <a:xfrm>
            <a:off x="101600" y="1090707"/>
            <a:ext cx="8940138" cy="4721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silica (Si)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143" y="5812119"/>
            <a:ext cx="8397219" cy="81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Font typeface="Zapf Dingbats" pitchFamily="1" charset="2"/>
              <a:buNone/>
            </a:pPr>
            <a:r>
              <a:rPr lang="en-US" sz="26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Dissolution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rather than oxidative </a:t>
            </a:r>
            <a:r>
              <a:rPr lang="en-US" sz="2600" dirty="0" err="1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remineralization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 returns Si to a usable form (</a:t>
            </a:r>
            <a:r>
              <a:rPr lang="en-US" sz="2600" b="1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no organic form</a:t>
            </a:r>
            <a:r>
              <a:rPr lang="en-US" sz="2600" dirty="0" smtClean="0">
                <a:solidFill>
                  <a:srgbClr val="0000FF"/>
                </a:solidFill>
                <a:latin typeface="Arial"/>
                <a:ea typeface="Calibri" pitchFamily="1" charset="0"/>
                <a:cs typeface="Arial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31" y="1610764"/>
            <a:ext cx="13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/>
                <a:cs typeface="Arial"/>
              </a:rPr>
              <a:t>Lithogenic</a:t>
            </a:r>
            <a:endParaRPr lang="en-US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silica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5051" y="1294051"/>
            <a:ext cx="205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Biogenic silica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7847" y="2457120"/>
            <a:ext cx="130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Dissolved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silica Si(OH)</a:t>
            </a:r>
            <a:r>
              <a:rPr lang="en-US" baseline="-25000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0131" y="4949433"/>
            <a:ext cx="1446825" cy="719069"/>
          </a:xfrm>
          <a:prstGeom prst="rect">
            <a:avLst/>
          </a:prstGeom>
          <a:solidFill>
            <a:srgbClr val="EEF7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79760"/>
            <a:ext cx="9144000" cy="3197796"/>
            <a:chOff x="0" y="1642950"/>
            <a:chExt cx="9144000" cy="31977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06600"/>
              <a:ext cx="9144000" cy="283414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4989" y="1891224"/>
              <a:ext cx="4421937" cy="14318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46710" y="1891224"/>
              <a:ext cx="320385" cy="49654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642950"/>
              <a:ext cx="100855" cy="49654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marine silica (Si) cycle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Meckler et al. 2013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052437"/>
            <a:ext cx="2920789" cy="21933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197" y="4052436"/>
            <a:ext cx="1449348" cy="2193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79495" y="4251832"/>
            <a:ext cx="2193346" cy="1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055172" y="6245783"/>
            <a:ext cx="322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diatoms (phytoplankton)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5196" y="6244425"/>
            <a:ext cx="3288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latin typeface="Arial"/>
                <a:cs typeface="Arial"/>
              </a:rPr>
              <a:t>radiolaria</a:t>
            </a:r>
            <a:r>
              <a:rPr lang="en-US" sz="2200" dirty="0" smtClean="0">
                <a:latin typeface="Arial"/>
                <a:cs typeface="Arial"/>
              </a:rPr>
              <a:t> (zooplankton)</a:t>
            </a:r>
            <a:endParaRPr lang="en-US" sz="2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909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evitus94-10m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2"/>
          <a:stretch/>
        </p:blipFill>
        <p:spPr>
          <a:xfrm>
            <a:off x="2074267" y="1164206"/>
            <a:ext cx="5028034" cy="2708180"/>
          </a:xfrm>
          <a:prstGeom prst="rect">
            <a:avLst/>
          </a:prstGeom>
        </p:spPr>
      </p:pic>
      <p:pic>
        <p:nvPicPr>
          <p:cNvPr id="6" name="Picture 5" descr="Levitus94-1000m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1"/>
          <a:stretch/>
        </p:blipFill>
        <p:spPr>
          <a:xfrm>
            <a:off x="2074267" y="3872386"/>
            <a:ext cx="5029200" cy="2701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84493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Dissolved silica concentrations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127" y="1005446"/>
            <a:ext cx="13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"/>
                <a:cs typeface="Arial"/>
              </a:rPr>
              <a:t>surface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127" y="3753963"/>
            <a:ext cx="13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"/>
                <a:cs typeface="Arial"/>
              </a:rPr>
              <a:t>1000 m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28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21" y="3262122"/>
            <a:ext cx="5122139" cy="3595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0" y="17641"/>
            <a:ext cx="5090895" cy="3545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1455" y="532242"/>
            <a:ext cx="362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Surface [NO</a:t>
            </a:r>
            <a:r>
              <a:rPr lang="en-US" sz="2800" baseline="-25000" dirty="0" smtClean="0">
                <a:latin typeface="Arial"/>
                <a:cs typeface="Arial"/>
              </a:rPr>
              <a:t>3</a:t>
            </a:r>
            <a:r>
              <a:rPr lang="en-US" sz="2800" baseline="30000" dirty="0" smtClean="0">
                <a:latin typeface="Arial"/>
                <a:cs typeface="Arial"/>
              </a:rPr>
              <a:t>-</a:t>
            </a:r>
            <a:r>
              <a:rPr lang="en-US" sz="2800" dirty="0" smtClean="0">
                <a:latin typeface="Arial"/>
                <a:cs typeface="Arial"/>
              </a:rPr>
              <a:t>] (</a:t>
            </a:r>
            <a:r>
              <a:rPr lang="en-US" sz="2800" dirty="0" err="1" smtClean="0">
                <a:latin typeface="Arial"/>
                <a:cs typeface="Arial"/>
              </a:rPr>
              <a:t>μM</a:t>
            </a:r>
            <a:r>
              <a:rPr lang="en-US" sz="2800" dirty="0" smtClean="0">
                <a:latin typeface="Arial"/>
                <a:cs typeface="Arial"/>
              </a:rPr>
              <a:t>)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86" y="4424567"/>
            <a:ext cx="362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Arial"/>
                <a:cs typeface="Arial"/>
              </a:rPr>
              <a:t>Surface [PO</a:t>
            </a:r>
            <a:r>
              <a:rPr lang="en-US" sz="2800" baseline="-25000" dirty="0" smtClean="0">
                <a:latin typeface="Arial"/>
                <a:cs typeface="Arial"/>
              </a:rPr>
              <a:t>4</a:t>
            </a:r>
            <a:r>
              <a:rPr lang="en-US" sz="2800" baseline="30000" dirty="0" smtClean="0">
                <a:latin typeface="Arial"/>
                <a:cs typeface="Arial"/>
              </a:rPr>
              <a:t>3-</a:t>
            </a:r>
            <a:r>
              <a:rPr lang="en-US" sz="2800" dirty="0" smtClean="0">
                <a:latin typeface="Arial"/>
                <a:cs typeface="Arial"/>
              </a:rPr>
              <a:t>] (</a:t>
            </a:r>
            <a:r>
              <a:rPr lang="en-US" sz="2800" dirty="0" err="1" smtClean="0">
                <a:latin typeface="Arial"/>
                <a:cs typeface="Arial"/>
              </a:rPr>
              <a:t>μM</a:t>
            </a:r>
            <a:r>
              <a:rPr lang="en-US" sz="2800" dirty="0" smtClean="0">
                <a:latin typeface="Arial"/>
                <a:cs typeface="Arial"/>
              </a:rPr>
              <a:t>)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78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100"/>
          <a:stretch/>
        </p:blipFill>
        <p:spPr>
          <a:xfrm>
            <a:off x="0" y="1397001"/>
            <a:ext cx="9144000" cy="48641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0250" y="1093278"/>
            <a:ext cx="7641167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 – 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216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Northern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6015" y="1125027"/>
            <a:ext cx="40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Southern</a:t>
            </a:r>
            <a:r>
              <a:rPr lang="en-US" dirty="0" smtClean="0">
                <a:latin typeface="Arial"/>
                <a:cs typeface="Arial"/>
              </a:rPr>
              <a:t> hemisphere summer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216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097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4449" y="3520623"/>
            <a:ext cx="341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Chlorophyll-a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(mg/m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7161" y="5935789"/>
            <a:ext cx="2176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[NO</a:t>
            </a:r>
            <a:r>
              <a:rPr lang="en-US" sz="1200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200" baseline="300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] (</a:t>
            </a:r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μM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20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7833" y="6551387"/>
            <a:ext cx="700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oceancolor.gsfc.nasa.gov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www.nodc.noaa.gov</a:t>
            </a:r>
            <a:r>
              <a:rPr lang="en-US" sz="1400" dirty="0" smtClean="0">
                <a:latin typeface="Arial"/>
                <a:cs typeface="Arial"/>
              </a:rPr>
              <a:t>; </a:t>
            </a:r>
            <a:r>
              <a:rPr lang="en-US" sz="1400" dirty="0" err="1" smtClean="0">
                <a:latin typeface="Arial"/>
                <a:cs typeface="Arial"/>
              </a:rPr>
              <a:t>Sigman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dirty="0" err="1" smtClean="0">
                <a:latin typeface="Arial"/>
                <a:cs typeface="Arial"/>
              </a:rPr>
              <a:t>Hain</a:t>
            </a:r>
            <a:r>
              <a:rPr lang="en-US" sz="1400" dirty="0" smtClean="0">
                <a:latin typeface="Arial"/>
                <a:cs typeface="Arial"/>
              </a:rPr>
              <a:t>, 2012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043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9" t="7312" r="2773" b="40628"/>
          <a:stretch/>
        </p:blipFill>
        <p:spPr>
          <a:xfrm>
            <a:off x="440995" y="377195"/>
            <a:ext cx="8061361" cy="2970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36" t="7312" r="2773" b="40914"/>
          <a:stretch/>
        </p:blipFill>
        <p:spPr>
          <a:xfrm>
            <a:off x="476273" y="3515540"/>
            <a:ext cx="8061361" cy="2947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995" y="377195"/>
            <a:ext cx="506815" cy="2816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838" y="272948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838" y="77147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1000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838" y="1247229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2000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838" y="1745751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3000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211" y="222531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4000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211" y="2723838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5000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1985" y="3174891"/>
            <a:ext cx="7108578" cy="236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0320" y="312757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30°W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01826" y="312300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20°W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3625" y="312376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25131" y="311919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0°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98497" y="312376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10°E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6273" y="3504655"/>
            <a:ext cx="506815" cy="2816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07263" y="6302351"/>
            <a:ext cx="7108578" cy="236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8601" y="341292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8601" y="391144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1000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601" y="4387205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2000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601" y="4885727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3000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0974" y="5365292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4000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0974" y="586381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5000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083" y="626755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30°W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1589" y="626297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20°W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53388" y="626374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10°W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74894" y="625916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0°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48260" y="626374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10°E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12296" y="377195"/>
            <a:ext cx="190060" cy="29702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226994" y="378031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40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26994" y="99975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30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26994" y="1636622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20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26994" y="2305730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10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29367" y="2917973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44344" y="3665846"/>
            <a:ext cx="190060" cy="29702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259042" y="4161708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2.0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9042" y="464127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1.5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59042" y="5126512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1.0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59042" y="558712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0.5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61415" y="6057214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0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59042" y="3669726"/>
            <a:ext cx="67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2.5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86396" y="2321839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[NO</a:t>
            </a:r>
            <a:r>
              <a:rPr lang="en-US" sz="2000" b="1" baseline="-25000" dirty="0" smtClean="0">
                <a:latin typeface="Arial"/>
                <a:cs typeface="Arial"/>
              </a:rPr>
              <a:t>3</a:t>
            </a:r>
            <a:r>
              <a:rPr lang="en-US" sz="2000" b="1" baseline="30000" dirty="0" smtClean="0">
                <a:latin typeface="Arial"/>
                <a:cs typeface="Arial"/>
              </a:rPr>
              <a:t>-</a:t>
            </a:r>
            <a:r>
              <a:rPr lang="en-US" sz="2000" b="1" dirty="0" smtClean="0">
                <a:latin typeface="Arial"/>
                <a:cs typeface="Arial"/>
              </a:rPr>
              <a:t>] </a:t>
            </a:r>
            <a:r>
              <a:rPr lang="en-US" sz="2000" dirty="0" smtClean="0">
                <a:latin typeface="Arial"/>
                <a:cs typeface="Arial"/>
              </a:rPr>
              <a:t>(</a:t>
            </a:r>
            <a:r>
              <a:rPr lang="en-US" sz="2000" dirty="0" err="1" smtClean="0">
                <a:latin typeface="Arial"/>
                <a:cs typeface="Arial"/>
              </a:rPr>
              <a:t>μmol</a:t>
            </a:r>
            <a:r>
              <a:rPr lang="en-US" sz="2000" dirty="0" smtClean="0">
                <a:latin typeface="Arial"/>
                <a:cs typeface="Arial"/>
              </a:rPr>
              <a:t>/kg)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34209" y="5431720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[PO</a:t>
            </a:r>
            <a:r>
              <a:rPr lang="en-US" sz="2000" b="1" baseline="-25000" dirty="0" smtClean="0">
                <a:latin typeface="Arial"/>
                <a:cs typeface="Arial"/>
              </a:rPr>
              <a:t>4</a:t>
            </a:r>
            <a:r>
              <a:rPr lang="en-US" sz="2000" b="1" baseline="30000" dirty="0" smtClean="0">
                <a:latin typeface="Arial"/>
                <a:cs typeface="Arial"/>
              </a:rPr>
              <a:t>3-</a:t>
            </a:r>
            <a:r>
              <a:rPr lang="en-US" sz="2000" b="1" dirty="0" smtClean="0">
                <a:latin typeface="Arial"/>
                <a:cs typeface="Arial"/>
              </a:rPr>
              <a:t>] </a:t>
            </a:r>
            <a:r>
              <a:rPr lang="en-US" sz="2000" dirty="0" smtClean="0">
                <a:latin typeface="Arial"/>
                <a:cs typeface="Arial"/>
              </a:rPr>
              <a:t>(</a:t>
            </a:r>
            <a:r>
              <a:rPr lang="en-US" sz="2000" dirty="0" err="1" smtClean="0">
                <a:latin typeface="Arial"/>
                <a:cs typeface="Arial"/>
              </a:rPr>
              <a:t>μmol</a:t>
            </a:r>
            <a:r>
              <a:rPr lang="en-US" sz="2000" dirty="0" smtClean="0">
                <a:latin typeface="Arial"/>
                <a:cs typeface="Arial"/>
              </a:rPr>
              <a:t>/kg)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59114" y="6555838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http://</a:t>
            </a:r>
            <a:r>
              <a:rPr lang="en-US" sz="1400" dirty="0" err="1">
                <a:latin typeface="Arial"/>
                <a:cs typeface="Arial"/>
              </a:rPr>
              <a:t>www.egeotraces.org</a:t>
            </a:r>
            <a:r>
              <a:rPr lang="en-US" sz="1400" dirty="0">
                <a:latin typeface="Arial"/>
                <a:cs typeface="Arial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417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Photo of Redfiel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5018592" y="978923"/>
            <a:ext cx="3949229" cy="5890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625" y="2753910"/>
            <a:ext cx="3151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dirty="0" smtClean="0">
                <a:latin typeface="Arial"/>
                <a:cs typeface="Arial"/>
              </a:rPr>
              <a:t>: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b="1" dirty="0" smtClean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dirty="0" smtClean="0">
                <a:latin typeface="Arial"/>
                <a:cs typeface="Arial"/>
              </a:rPr>
              <a:t>: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</a:t>
            </a:r>
            <a:endParaRPr lang="en-US" sz="5600" b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07107" y="3564167"/>
            <a:ext cx="406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Arial"/>
                <a:cs typeface="Arial"/>
              </a:rPr>
              <a:t>106</a:t>
            </a:r>
            <a:r>
              <a:rPr lang="en-US" sz="4400" b="1" dirty="0" smtClean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:</a:t>
            </a:r>
            <a:r>
              <a:rPr lang="en-US" sz="4400" b="1" dirty="0" smtClean="0">
                <a:latin typeface="Arial"/>
                <a:cs typeface="Arial"/>
              </a:rPr>
              <a:t> </a:t>
            </a:r>
            <a:r>
              <a:rPr lang="en-US" sz="4400" b="1" dirty="0" smtClean="0">
                <a:solidFill>
                  <a:srgbClr val="0000FF"/>
                </a:solidFill>
                <a:latin typeface="Arial"/>
                <a:cs typeface="Arial"/>
              </a:rPr>
              <a:t>16</a:t>
            </a:r>
            <a:r>
              <a:rPr lang="en-US" sz="4400" b="1" dirty="0" smtClean="0">
                <a:latin typeface="Arial"/>
                <a:cs typeface="Arial"/>
              </a:rPr>
              <a:t> </a:t>
            </a:r>
            <a:r>
              <a:rPr lang="en-US" sz="4400" dirty="0" smtClean="0">
                <a:latin typeface="Arial"/>
                <a:cs typeface="Arial"/>
              </a:rPr>
              <a:t>:</a:t>
            </a:r>
            <a:r>
              <a:rPr lang="en-US" sz="4400" b="1" dirty="0" smtClean="0">
                <a:latin typeface="Arial"/>
                <a:cs typeface="Arial"/>
              </a:rPr>
              <a:t> </a:t>
            </a:r>
            <a:r>
              <a:rPr lang="en-US" sz="44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512" y="4731395"/>
            <a:ext cx="4896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Redfield A.C.</a:t>
            </a:r>
            <a:r>
              <a:rPr lang="en-US" sz="2000" dirty="0" smtClean="0">
                <a:latin typeface="Arial"/>
                <a:cs typeface="Arial"/>
              </a:rPr>
              <a:t> (1934) On the proportions of organic derivatives in seawater and their relation to the composition of plankton. In James Johnson Memorial Volume (Ed. R.J. Daniel). University Press of Liverpool, pp. 177-192.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881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Photo of Redfiel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5018592" y="978923"/>
            <a:ext cx="3949229" cy="5890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625" y="2753910"/>
            <a:ext cx="3151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dirty="0" smtClean="0">
                <a:latin typeface="Arial"/>
                <a:cs typeface="Arial"/>
              </a:rPr>
              <a:t>: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b="1" dirty="0" smtClean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dirty="0" smtClean="0">
                <a:latin typeface="Arial"/>
                <a:cs typeface="Arial"/>
              </a:rPr>
              <a:t>:</a:t>
            </a:r>
            <a:r>
              <a:rPr lang="en-US" sz="5600" b="1" dirty="0" smtClean="0">
                <a:latin typeface="Arial"/>
                <a:cs typeface="Arial"/>
              </a:rPr>
              <a:t> </a:t>
            </a:r>
            <a:r>
              <a:rPr lang="en-US" sz="56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</a:t>
            </a:r>
            <a:endParaRPr lang="en-US" sz="5600" b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810" y="994223"/>
            <a:ext cx="290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1) atmosphere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2741" y="4193264"/>
            <a:ext cx="4008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/>
                <a:cs typeface="Arial"/>
              </a:rPr>
              <a:t>source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: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1) N</a:t>
            </a:r>
            <a:r>
              <a:rPr lang="en-US" sz="2400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 fixation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2) ocean subsurface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3) </a:t>
            </a:r>
            <a:r>
              <a:rPr lang="en-US" sz="2400" dirty="0" err="1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lang="en-US" sz="2400" dirty="0" err="1" smtClean="0">
                <a:solidFill>
                  <a:srgbClr val="0000FF"/>
                </a:solidFill>
                <a:latin typeface="Arial"/>
                <a:cs typeface="Arial"/>
              </a:rPr>
              <a:t>emineralization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 of OM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4) biological excretions</a:t>
            </a:r>
          </a:p>
          <a:p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) atmospheric N</a:t>
            </a:r>
            <a:endParaRPr lang="en-US" sz="2400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7597" y="1239261"/>
            <a:ext cx="290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source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:</a:t>
            </a: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1) geological/fluvial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94535" y="1901721"/>
            <a:ext cx="107110" cy="92869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289615" y="2070258"/>
            <a:ext cx="290717" cy="760153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48580" y="3584314"/>
            <a:ext cx="153609" cy="92903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24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7" y="4775649"/>
            <a:ext cx="7206566" cy="17928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25" b="7541"/>
          <a:stretch/>
        </p:blipFill>
        <p:spPr>
          <a:xfrm>
            <a:off x="5106495" y="1055658"/>
            <a:ext cx="4037505" cy="3216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3434" b="5503"/>
          <a:stretch/>
        </p:blipFill>
        <p:spPr>
          <a:xfrm rot="5400000">
            <a:off x="1199289" y="376591"/>
            <a:ext cx="3216737" cy="4574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219525" y="2425550"/>
            <a:ext cx="31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Nitrate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220" y="4211201"/>
            <a:ext cx="445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Phosphate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6495" y="4211201"/>
            <a:ext cx="389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Carbon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329" y="1514650"/>
            <a:ext cx="826230" cy="3212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26174" y="1514650"/>
            <a:ext cx="826230" cy="3212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09723" y="1436960"/>
            <a:ext cx="826230" cy="3212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1533" y="1313400"/>
            <a:ext cx="21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Atlantic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73783" y="2215475"/>
            <a:ext cx="21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Indian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6451" y="3132850"/>
            <a:ext cx="21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Pacific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0000" y="1114540"/>
            <a:ext cx="21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ΔN:ΔP = 15-20:1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6495" y="1835940"/>
            <a:ext cx="21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ΔN:ΔC = 15:106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5743" y="5599618"/>
            <a:ext cx="5446997" cy="90773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370386" y="6555838"/>
            <a:ext cx="1791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Redfield 1934, 1958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93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" y="852548"/>
            <a:ext cx="8807961" cy="5768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2505" y="6550223"/>
            <a:ext cx="188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Schneider et al. 2003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2662" y="2127664"/>
            <a:ext cx="3484246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1859C"/>
                </a:solidFill>
                <a:latin typeface="Arial"/>
                <a:cs typeface="Arial"/>
              </a:rPr>
              <a:t>Sinking and suspended </a:t>
            </a:r>
          </a:p>
          <a:p>
            <a:r>
              <a:rPr lang="en-US" sz="2400" dirty="0" smtClean="0">
                <a:solidFill>
                  <a:srgbClr val="31859C"/>
                </a:solidFill>
                <a:latin typeface="Arial"/>
                <a:cs typeface="Arial"/>
              </a:rPr>
              <a:t>organic matter</a:t>
            </a:r>
            <a:endParaRPr lang="en-US" sz="24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ratio: 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biomass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2662" y="1070970"/>
            <a:ext cx="7708660" cy="4957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2080702" y="3318656"/>
            <a:ext cx="4987637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Particulate organic carbon (C)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193" y="6289242"/>
            <a:ext cx="459017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Particulate organic nitrogen (N)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2046" y="3125632"/>
            <a:ext cx="372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ΔC:ΔN = 106:16 = 6.6:1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1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471172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 smtClean="0">
                <a:latin typeface="Arial"/>
                <a:cs typeface="Arial"/>
              </a:rPr>
              <a:t>Average elemental/molar ratio of phytoplankton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206" y="2488358"/>
            <a:ext cx="7483405" cy="398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Arial"/>
                <a:cs typeface="Arial"/>
              </a:rPr>
              <a:t>106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 CO</a:t>
            </a:r>
            <a:r>
              <a:rPr lang="en-US" sz="2600" baseline="-25000" dirty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 + </a:t>
            </a:r>
            <a:r>
              <a:rPr lang="en-US" sz="2600" dirty="0">
                <a:solidFill>
                  <a:srgbClr val="0000FF"/>
                </a:solidFill>
                <a:latin typeface="Arial"/>
                <a:cs typeface="Arial"/>
              </a:rPr>
              <a:t>16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 HNO</a:t>
            </a:r>
            <a:r>
              <a:rPr lang="en-US" sz="2600" baseline="-25000" dirty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 + H</a:t>
            </a:r>
            <a:r>
              <a:rPr lang="en-US" sz="2600" baseline="-25000" dirty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600" baseline="-25000" dirty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 + 78 H</a:t>
            </a:r>
            <a:r>
              <a:rPr lang="en-US" sz="2600" baseline="-25000" dirty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>
                <a:solidFill>
                  <a:srgbClr val="008000"/>
                </a:solidFill>
                <a:latin typeface="Arial"/>
                <a:cs typeface="Arial"/>
              </a:rPr>
              <a:t>O </a:t>
            </a:r>
            <a:r>
              <a:rPr lang="is-IS" sz="2600" dirty="0">
                <a:solidFill>
                  <a:srgbClr val="008000"/>
                </a:solidFill>
                <a:latin typeface="Arial"/>
                <a:cs typeface="Arial"/>
              </a:rPr>
              <a:t>↔</a:t>
            </a:r>
          </a:p>
          <a:p>
            <a:pPr algn="ctr"/>
            <a:endParaRPr lang="is-IS" sz="1000" dirty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r>
              <a:rPr lang="is-IS" sz="2600" dirty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is-IS" sz="2600" b="1" dirty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is-IS" sz="2600" b="1" baseline="-25000" dirty="0">
                <a:solidFill>
                  <a:srgbClr val="0000FF"/>
                </a:solidFill>
                <a:latin typeface="Arial"/>
                <a:cs typeface="Arial"/>
              </a:rPr>
              <a:t>106</a:t>
            </a:r>
            <a:r>
              <a:rPr lang="is-IS" sz="2600" b="1" dirty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is-IS" sz="2600" b="1" baseline="-25000" dirty="0">
                <a:solidFill>
                  <a:srgbClr val="008000"/>
                </a:solidFill>
                <a:latin typeface="Arial"/>
                <a:cs typeface="Arial"/>
              </a:rPr>
              <a:t>175</a:t>
            </a:r>
            <a:r>
              <a:rPr lang="is-IS" sz="2600" b="1" dirty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>
                <a:solidFill>
                  <a:srgbClr val="008000"/>
                </a:solidFill>
                <a:latin typeface="Arial"/>
                <a:cs typeface="Arial"/>
              </a:rPr>
              <a:t>42</a:t>
            </a:r>
            <a:r>
              <a:rPr lang="is-IS" sz="2600" b="1" dirty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lang="is-IS" sz="2600" b="1" baseline="-2500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lang="is-IS" sz="2600" b="1" dirty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lang="is-IS" sz="2600" dirty="0">
                <a:solidFill>
                  <a:srgbClr val="008000"/>
                </a:solidFill>
                <a:latin typeface="Arial"/>
                <a:cs typeface="Arial"/>
              </a:rPr>
              <a:t>) + 150 O</a:t>
            </a:r>
            <a:r>
              <a:rPr lang="is-IS" sz="2600" baseline="-25000" dirty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lang="is-IS" sz="2600" dirty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dirty="0">
                <a:solidFill>
                  <a:schemeClr val="bg1"/>
                </a:solidFill>
                <a:latin typeface="Arial"/>
                <a:cs typeface="Arial"/>
              </a:rPr>
              <a:t>Remineralization: O</a:t>
            </a:r>
            <a:r>
              <a:rPr lang="is-IS" sz="2600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600" dirty="0">
                <a:solidFill>
                  <a:schemeClr val="bg1"/>
                </a:solidFill>
                <a:latin typeface="Arial"/>
                <a:cs typeface="Arial"/>
              </a:rPr>
              <a:t>:C</a:t>
            </a:r>
            <a:r>
              <a:rPr lang="is-IS" sz="2600" baseline="-25000" dirty="0">
                <a:solidFill>
                  <a:schemeClr val="bg1"/>
                </a:solidFill>
                <a:latin typeface="Arial"/>
                <a:cs typeface="Arial"/>
              </a:rPr>
              <a:t>org</a:t>
            </a:r>
            <a:r>
              <a:rPr lang="is-IS" sz="2600" dirty="0">
                <a:solidFill>
                  <a:schemeClr val="bg1"/>
                </a:solidFill>
                <a:latin typeface="Arial"/>
                <a:cs typeface="Arial"/>
              </a:rPr>
              <a:t>:N:P ≈ -150:106:16:1</a:t>
            </a: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Remineralization: -O</a:t>
            </a:r>
            <a:r>
              <a:rPr lang="is-IS" sz="2600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:C</a:t>
            </a:r>
            <a:r>
              <a:rPr lang="is-IS" sz="2600" baseline="-25000" dirty="0" smtClean="0">
                <a:solidFill>
                  <a:schemeClr val="bg1"/>
                </a:solidFill>
                <a:latin typeface="Arial"/>
                <a:cs typeface="Arial"/>
              </a:rPr>
              <a:t>org</a:t>
            </a:r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:N:P ≈ 150:106:16:1</a:t>
            </a:r>
          </a:p>
          <a:p>
            <a:pPr algn="ctr"/>
            <a:endParaRPr lang="is-IS" sz="26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is-IS" sz="2600" u="sng" dirty="0" smtClean="0">
                <a:solidFill>
                  <a:schemeClr val="bg1"/>
                </a:solidFill>
                <a:latin typeface="Arial"/>
                <a:cs typeface="Arial"/>
              </a:rPr>
              <a:t>Example</a:t>
            </a:r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: if PO</a:t>
            </a:r>
            <a:r>
              <a:rPr lang="is-IS" sz="2600" baseline="-25000" dirty="0" smtClean="0">
                <a:solidFill>
                  <a:schemeClr val="bg1"/>
                </a:solidFill>
                <a:latin typeface="Arial"/>
                <a:cs typeface="Arial"/>
              </a:rPr>
              <a:t>4</a:t>
            </a:r>
            <a:r>
              <a:rPr lang="is-IS" sz="2600" baseline="30000" dirty="0" smtClean="0">
                <a:solidFill>
                  <a:schemeClr val="bg1"/>
                </a:solidFill>
                <a:latin typeface="Arial"/>
                <a:cs typeface="Arial"/>
              </a:rPr>
              <a:t>3-</a:t>
            </a:r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 is observed to decrease by </a:t>
            </a:r>
          </a:p>
          <a:p>
            <a:r>
              <a:rPr lang="is-IS" sz="2600" dirty="0" smtClean="0">
                <a:solidFill>
                  <a:schemeClr val="bg1"/>
                </a:solidFill>
                <a:latin typeface="Arial"/>
                <a:cs typeface="Arial"/>
              </a:rPr>
              <a:t>0.5 μM due to phytoplankton growth, then nitrate is likely to have decreased by (0.5 x 16) = 8 μM</a:t>
            </a:r>
            <a:endParaRPr lang="en-US" sz="2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ratio: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biomass</a:t>
            </a:r>
            <a:endParaRPr lang="en-US" sz="3200" b="1" baseline="-250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62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175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The Redfield ratio: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nutrients</a:t>
            </a:r>
            <a:endParaRPr lang="en-US" sz="3200" b="1" baseline="-25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pic>
        <p:nvPicPr>
          <p:cNvPr id="5" name="Picture 4" descr="Redfield - Gruber&amp;Deutsc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r="32064"/>
          <a:stretch/>
        </p:blipFill>
        <p:spPr>
          <a:xfrm>
            <a:off x="1025141" y="856531"/>
            <a:ext cx="6528243" cy="6001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5141" y="703777"/>
            <a:ext cx="336609" cy="4130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3953" y="6542576"/>
            <a:ext cx="2250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Gruber and Deutsch 2014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2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Why is the Redfield ratio useful?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71172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 smtClean="0">
                <a:latin typeface="Arial"/>
                <a:cs typeface="Arial"/>
              </a:rPr>
              <a:t>Average elemental/molar ratio of phytoplankton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206" y="2488358"/>
            <a:ext cx="7483405" cy="331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106 CO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+ 16 HNO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+ 78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O 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↔</a:t>
            </a:r>
          </a:p>
          <a:p>
            <a:pPr algn="ctr"/>
            <a:endParaRPr lang="is-IS" sz="10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106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175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42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) + 150 O</a:t>
            </a:r>
            <a:r>
              <a:rPr lang="is-I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lang="is-IS" sz="26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b="1" dirty="0" smtClean="0">
                <a:solidFill>
                  <a:schemeClr val="bg1"/>
                </a:solidFill>
                <a:latin typeface="Arial"/>
                <a:cs typeface="Arial"/>
              </a:rPr>
              <a:t>Remineralization: -O</a:t>
            </a:r>
            <a:r>
              <a:rPr lang="is-IS" sz="26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600" b="1" dirty="0" smtClean="0">
                <a:solidFill>
                  <a:schemeClr val="bg1"/>
                </a:solidFill>
                <a:latin typeface="Arial"/>
                <a:cs typeface="Arial"/>
              </a:rPr>
              <a:t>:C</a:t>
            </a:r>
            <a:r>
              <a:rPr lang="is-IS" sz="26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org</a:t>
            </a:r>
            <a:r>
              <a:rPr lang="is-IS" sz="2600" b="1" dirty="0" smtClean="0">
                <a:solidFill>
                  <a:schemeClr val="bg1"/>
                </a:solidFill>
                <a:latin typeface="Arial"/>
                <a:cs typeface="Arial"/>
              </a:rPr>
              <a:t>:N:P ≈ 150:106:16:1</a:t>
            </a: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r>
              <a:rPr lang="is-IS" sz="2600" u="sng" dirty="0" smtClean="0">
                <a:latin typeface="Arial"/>
                <a:cs typeface="Arial"/>
              </a:rPr>
              <a:t>Example 1</a:t>
            </a:r>
            <a:r>
              <a:rPr lang="is-IS" sz="2600" dirty="0" smtClean="0">
                <a:latin typeface="Arial"/>
                <a:cs typeface="Arial"/>
              </a:rPr>
              <a:t>: if PO</a:t>
            </a:r>
            <a:r>
              <a:rPr lang="is-IS" sz="2600" baseline="-25000" dirty="0" smtClean="0">
                <a:latin typeface="Arial"/>
                <a:cs typeface="Arial"/>
              </a:rPr>
              <a:t>4</a:t>
            </a:r>
            <a:r>
              <a:rPr lang="is-IS" sz="2600" baseline="30000" dirty="0" smtClean="0">
                <a:latin typeface="Arial"/>
                <a:cs typeface="Arial"/>
              </a:rPr>
              <a:t>3-</a:t>
            </a:r>
            <a:r>
              <a:rPr lang="is-IS" sz="2600" dirty="0" smtClean="0">
                <a:latin typeface="Arial"/>
                <a:cs typeface="Arial"/>
              </a:rPr>
              <a:t> is observed to decrease by </a:t>
            </a:r>
          </a:p>
          <a:p>
            <a:r>
              <a:rPr lang="is-IS" sz="2600" dirty="0" smtClean="0">
                <a:latin typeface="Arial"/>
                <a:cs typeface="Arial"/>
              </a:rPr>
              <a:t>0.5 μM due to phytoplankton growth, then NO</a:t>
            </a:r>
            <a:r>
              <a:rPr lang="is-IS" sz="2600" baseline="-25000" dirty="0" smtClean="0">
                <a:latin typeface="Arial"/>
                <a:cs typeface="Arial"/>
              </a:rPr>
              <a:t>3</a:t>
            </a:r>
            <a:r>
              <a:rPr lang="is-IS" sz="2600" baseline="30000" dirty="0" smtClean="0">
                <a:latin typeface="Arial"/>
                <a:cs typeface="Arial"/>
              </a:rPr>
              <a:t>-</a:t>
            </a:r>
            <a:r>
              <a:rPr lang="is-IS" sz="2600" dirty="0" smtClean="0">
                <a:latin typeface="Arial"/>
                <a:cs typeface="Arial"/>
              </a:rPr>
              <a:t> is likely to have decreased by </a:t>
            </a:r>
            <a:r>
              <a:rPr lang="is-IS" sz="2600" b="1" dirty="0" smtClean="0">
                <a:latin typeface="Arial"/>
                <a:cs typeface="Arial"/>
              </a:rPr>
              <a:t>??</a:t>
            </a:r>
            <a:endParaRPr lang="en-US" sz="2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828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Why is the 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Redfield ratio </a:t>
            </a:r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useful?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71172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 smtClean="0">
                <a:latin typeface="Arial"/>
                <a:cs typeface="Arial"/>
              </a:rPr>
              <a:t>Average elemental/molar ratio of phytoplankton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206" y="2488358"/>
            <a:ext cx="7483405" cy="331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106 CO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+ 16 HNO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+ 78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O 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↔</a:t>
            </a:r>
          </a:p>
          <a:p>
            <a:pPr algn="ctr"/>
            <a:endParaRPr lang="is-IS" sz="10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106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175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42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) + 150 O</a:t>
            </a:r>
            <a:r>
              <a:rPr lang="is-I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lang="is-IS" sz="26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b="1" dirty="0" smtClean="0">
                <a:solidFill>
                  <a:srgbClr val="FFFFFF"/>
                </a:solidFill>
                <a:latin typeface="Arial"/>
                <a:cs typeface="Arial"/>
              </a:rPr>
              <a:t>Remineralization: -O</a:t>
            </a:r>
            <a:r>
              <a:rPr lang="is-IS" sz="2600" b="1" baseline="-2500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is-IS" sz="2600" b="1" dirty="0" smtClean="0">
                <a:solidFill>
                  <a:srgbClr val="FFFFFF"/>
                </a:solidFill>
                <a:latin typeface="Arial"/>
                <a:cs typeface="Arial"/>
              </a:rPr>
              <a:t>:C</a:t>
            </a:r>
            <a:r>
              <a:rPr lang="is-IS" sz="2600" b="1" baseline="-25000" dirty="0" smtClean="0">
                <a:solidFill>
                  <a:srgbClr val="FFFFFF"/>
                </a:solidFill>
                <a:latin typeface="Arial"/>
                <a:cs typeface="Arial"/>
              </a:rPr>
              <a:t>org</a:t>
            </a:r>
            <a:r>
              <a:rPr lang="is-IS" sz="2600" b="1" dirty="0" smtClean="0">
                <a:solidFill>
                  <a:srgbClr val="FFFFFF"/>
                </a:solidFill>
                <a:latin typeface="Arial"/>
                <a:cs typeface="Arial"/>
              </a:rPr>
              <a:t>:N:P ≈ 150:106:16:1</a:t>
            </a: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r>
              <a:rPr lang="is-IS" sz="2600" u="sng" dirty="0" smtClean="0">
                <a:latin typeface="Arial"/>
                <a:cs typeface="Arial"/>
              </a:rPr>
              <a:t>Example 1</a:t>
            </a:r>
            <a:r>
              <a:rPr lang="is-IS" sz="2600" dirty="0" smtClean="0">
                <a:latin typeface="Arial"/>
                <a:cs typeface="Arial"/>
              </a:rPr>
              <a:t>: if PO</a:t>
            </a:r>
            <a:r>
              <a:rPr lang="is-IS" sz="2600" baseline="-25000" dirty="0" smtClean="0">
                <a:latin typeface="Arial"/>
                <a:cs typeface="Arial"/>
              </a:rPr>
              <a:t>4</a:t>
            </a:r>
            <a:r>
              <a:rPr lang="is-IS" sz="2600" baseline="30000" dirty="0" smtClean="0">
                <a:latin typeface="Arial"/>
                <a:cs typeface="Arial"/>
              </a:rPr>
              <a:t>3-</a:t>
            </a:r>
            <a:r>
              <a:rPr lang="is-IS" sz="2600" dirty="0" smtClean="0">
                <a:latin typeface="Arial"/>
                <a:cs typeface="Arial"/>
              </a:rPr>
              <a:t> is observed to decrease by </a:t>
            </a:r>
          </a:p>
          <a:p>
            <a:r>
              <a:rPr lang="is-IS" sz="2600" dirty="0" smtClean="0">
                <a:latin typeface="Arial"/>
                <a:cs typeface="Arial"/>
              </a:rPr>
              <a:t>0.5 μM due to phytoplankton growth, then NO</a:t>
            </a:r>
            <a:r>
              <a:rPr lang="is-IS" sz="2600" baseline="-25000" dirty="0" smtClean="0">
                <a:latin typeface="Arial"/>
                <a:cs typeface="Arial"/>
              </a:rPr>
              <a:t>3</a:t>
            </a:r>
            <a:r>
              <a:rPr lang="is-IS" sz="2600" baseline="30000" dirty="0" smtClean="0">
                <a:latin typeface="Arial"/>
                <a:cs typeface="Arial"/>
              </a:rPr>
              <a:t>-</a:t>
            </a:r>
            <a:r>
              <a:rPr lang="is-IS" sz="2600" dirty="0" smtClean="0">
                <a:latin typeface="Arial"/>
                <a:cs typeface="Arial"/>
              </a:rPr>
              <a:t> is likely to have decreased by </a:t>
            </a:r>
            <a:r>
              <a:rPr lang="is-IS" sz="2600" b="1" dirty="0" smtClean="0">
                <a:solidFill>
                  <a:srgbClr val="0000FF"/>
                </a:solidFill>
                <a:latin typeface="Arial"/>
                <a:cs typeface="Arial"/>
              </a:rPr>
              <a:t>(0.5 x 16) = 8 μM</a:t>
            </a:r>
            <a:endParaRPr lang="en-US" sz="26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6996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7355" y="1368401"/>
            <a:ext cx="8413278" cy="5129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N</a:t>
            </a:r>
            <a:r>
              <a:rPr lang="en-US" sz="2800" b="1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 fixation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+ 8 H</a:t>
            </a:r>
            <a:r>
              <a:rPr lang="en-US" sz="2400" baseline="30000" dirty="0" smtClean="0">
                <a:latin typeface="Arial"/>
                <a:cs typeface="Arial"/>
              </a:rPr>
              <a:t>+</a:t>
            </a:r>
            <a:r>
              <a:rPr lang="en-US" sz="2400" dirty="0" smtClean="0">
                <a:latin typeface="Arial"/>
                <a:cs typeface="Arial"/>
              </a:rPr>
              <a:t> + 8 e</a:t>
            </a:r>
            <a:r>
              <a:rPr lang="en-US" sz="2400" baseline="30000" dirty="0" smtClean="0">
                <a:latin typeface="Arial"/>
                <a:cs typeface="Arial"/>
              </a:rPr>
              <a:t>−</a:t>
            </a:r>
            <a:r>
              <a:rPr lang="en-US" sz="2400" dirty="0" smtClean="0">
                <a:latin typeface="Arial"/>
                <a:cs typeface="Arial"/>
              </a:rPr>
              <a:t> + 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</a:rPr>
              <a:t>16 ATP </a:t>
            </a:r>
            <a:r>
              <a:rPr lang="en-US" sz="2400" dirty="0" smtClean="0">
                <a:latin typeface="Arial"/>
                <a:cs typeface="Arial"/>
              </a:rPr>
              <a:t>→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2 NH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3</a:t>
            </a:r>
            <a:r>
              <a:rPr lang="en-US" sz="2400" dirty="0" smtClean="0">
                <a:latin typeface="Arial"/>
                <a:cs typeface="Arial"/>
              </a:rPr>
              <a:t> + H</a:t>
            </a:r>
            <a:r>
              <a:rPr lang="en-US" sz="2400" baseline="-25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+ 16 ADP + 16 Pi</a:t>
            </a:r>
          </a:p>
          <a:p>
            <a:pPr>
              <a:buNone/>
            </a:pPr>
            <a:r>
              <a:rPr lang="en-US" sz="2800" dirty="0" smtClean="0">
                <a:latin typeface="Arial"/>
                <a:cs typeface="Arial"/>
              </a:rPr>
              <a:t>	</a:t>
            </a: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Generates ‘fixed N’ from unavailable N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</a:p>
          <a:p>
            <a:pPr>
              <a:buNone/>
            </a:pP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	Requires PO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660066"/>
                </a:solidFill>
                <a:latin typeface="Arial"/>
                <a:cs typeface="Arial"/>
              </a:rPr>
              <a:t>3-</a:t>
            </a:r>
          </a:p>
          <a:p>
            <a:pPr>
              <a:buNone/>
            </a:pPr>
            <a:endParaRPr lang="en-US" sz="2400" dirty="0" smtClean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Denitrification</a:t>
            </a:r>
            <a:endParaRPr lang="en-US" sz="28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	C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106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H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175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42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16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P + 94.4 HNO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  106 CO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 + 55.2 N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 + 			H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PO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 + 177.2 H</a:t>
            </a:r>
            <a:r>
              <a:rPr lang="en-US" sz="24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O </a:t>
            </a:r>
          </a:p>
          <a:p>
            <a:pPr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	Removes nitrate from the ocean as N</a:t>
            </a:r>
            <a:r>
              <a:rPr lang="en-US" sz="22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 gas</a:t>
            </a:r>
          </a:p>
          <a:p>
            <a:pPr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	Converts organic P to PO</a:t>
            </a:r>
            <a:r>
              <a:rPr lang="en-US" sz="2200" baseline="-25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chemeClr val="bg1"/>
                </a:solidFill>
                <a:latin typeface="Arial"/>
                <a:cs typeface="Arial"/>
                <a:sym typeface="Wingdings"/>
              </a:rPr>
              <a:t>3-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17" y="2564727"/>
            <a:ext cx="1380764" cy="112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37" y="2564727"/>
            <a:ext cx="1496996" cy="11211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</p:spTree>
    <p:extLst>
      <p:ext uri="{BB962C8B-B14F-4D97-AF65-F5344CB8AC3E}">
        <p14:creationId xmlns:p14="http://schemas.microsoft.com/office/powerpoint/2010/main" val="311967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04" y="1531834"/>
            <a:ext cx="4302355" cy="504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09" y="5346091"/>
            <a:ext cx="1077433" cy="1136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306" y="1700100"/>
            <a:ext cx="3768938" cy="4770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6187" y="1111528"/>
            <a:ext cx="35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Atlantic Southern Ocean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8303" y="1111528"/>
            <a:ext cx="4024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Subtropical North Atlantic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3380" y="6103966"/>
            <a:ext cx="307275" cy="477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10106" y="1542255"/>
            <a:ext cx="307275" cy="321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Smart et al. 2015, Fawcett et al. 2015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2811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is the dominant form of </a:t>
            </a:r>
            <a:r>
              <a:rPr lang="en-US" sz="3200" b="1" dirty="0" smtClean="0">
                <a:solidFill>
                  <a:srgbClr val="FF0000"/>
                </a:solidFill>
                <a:latin typeface="Arial"/>
                <a:cs typeface="Arial"/>
              </a:rPr>
              <a:t>bioavailable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37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7355" y="1368401"/>
            <a:ext cx="8413278" cy="5129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N</a:t>
            </a:r>
            <a:r>
              <a:rPr lang="en-US" sz="2800" b="1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 fixation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+ 8 H</a:t>
            </a:r>
            <a:r>
              <a:rPr lang="en-US" sz="2400" baseline="30000" dirty="0" smtClean="0">
                <a:latin typeface="Arial"/>
                <a:cs typeface="Arial"/>
              </a:rPr>
              <a:t>+</a:t>
            </a:r>
            <a:r>
              <a:rPr lang="en-US" sz="2400" dirty="0" smtClean="0">
                <a:latin typeface="Arial"/>
                <a:cs typeface="Arial"/>
              </a:rPr>
              <a:t> + 8 e</a:t>
            </a:r>
            <a:r>
              <a:rPr lang="en-US" sz="2400" baseline="30000" dirty="0" smtClean="0">
                <a:latin typeface="Arial"/>
                <a:cs typeface="Arial"/>
              </a:rPr>
              <a:t>−</a:t>
            </a:r>
            <a:r>
              <a:rPr lang="en-US" sz="2400" dirty="0" smtClean="0">
                <a:latin typeface="Arial"/>
                <a:cs typeface="Arial"/>
              </a:rPr>
              <a:t> + 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</a:rPr>
              <a:t>16 ATP </a:t>
            </a:r>
            <a:r>
              <a:rPr lang="en-US" sz="2400" dirty="0" smtClean="0">
                <a:latin typeface="Arial"/>
                <a:cs typeface="Arial"/>
              </a:rPr>
              <a:t>→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2 NH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3</a:t>
            </a:r>
            <a:r>
              <a:rPr lang="en-US" sz="2400" dirty="0" smtClean="0">
                <a:latin typeface="Arial"/>
                <a:cs typeface="Arial"/>
              </a:rPr>
              <a:t> + H</a:t>
            </a:r>
            <a:r>
              <a:rPr lang="en-US" sz="2400" baseline="-25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+ 16 ADP + 16 Pi</a:t>
            </a:r>
          </a:p>
          <a:p>
            <a:pPr>
              <a:buNone/>
            </a:pPr>
            <a:r>
              <a:rPr lang="en-US" sz="2800" dirty="0" smtClean="0">
                <a:latin typeface="Arial"/>
                <a:cs typeface="Arial"/>
              </a:rPr>
              <a:t>	</a:t>
            </a: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Generates ‘fixed N’ from unavailable N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</a:p>
          <a:p>
            <a:pPr>
              <a:buNone/>
            </a:pP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	Requires PO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660066"/>
                </a:solidFill>
                <a:latin typeface="Arial"/>
                <a:cs typeface="Arial"/>
              </a:rPr>
              <a:t>3-</a:t>
            </a:r>
          </a:p>
          <a:p>
            <a:pPr>
              <a:buNone/>
            </a:pPr>
            <a:endParaRPr lang="en-US" sz="2400" dirty="0" smtClean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Denitrification</a:t>
            </a:r>
            <a:endParaRPr lang="en-US" sz="28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	C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106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H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175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O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42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16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P + 94.4 HNO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  106 CO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 + 55.2 N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 + 			H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PO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 + 177.2 H</a:t>
            </a:r>
            <a:r>
              <a:rPr lang="en-US" sz="24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O </a:t>
            </a:r>
          </a:p>
          <a:p>
            <a:pPr>
              <a:buNone/>
            </a:pPr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	Removes nitrate from the ocean as N</a:t>
            </a:r>
            <a:r>
              <a:rPr lang="en-US" sz="22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 gas</a:t>
            </a:r>
          </a:p>
          <a:p>
            <a:pPr>
              <a:buNone/>
            </a:pPr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	Converts organic P to PO</a:t>
            </a:r>
            <a:r>
              <a:rPr lang="en-US" sz="2200" baseline="-25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FFFFFF"/>
                </a:solidFill>
                <a:latin typeface="Arial"/>
                <a:cs typeface="Arial"/>
                <a:sym typeface="Wingdings"/>
              </a:rPr>
              <a:t>3-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17" y="2564727"/>
            <a:ext cx="1380764" cy="112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37" y="2564727"/>
            <a:ext cx="1496996" cy="11211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657" y="3101132"/>
            <a:ext cx="1476084" cy="58477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3200" b="1" dirty="0" smtClean="0">
                <a:latin typeface="Arial"/>
                <a:cs typeface="Arial"/>
              </a:rPr>
              <a:t>:</a:t>
            </a:r>
            <a:r>
              <a:rPr lang="en-US" sz="3200" b="1" dirty="0" smtClean="0">
                <a:solidFill>
                  <a:srgbClr val="FF6600"/>
                </a:solidFill>
                <a:latin typeface="Arial"/>
                <a:cs typeface="Arial"/>
              </a:rPr>
              <a:t>P</a:t>
            </a:r>
            <a:r>
              <a:rPr lang="en-US" sz="3200" b="1" dirty="0" smtClean="0">
                <a:latin typeface="Arial"/>
                <a:cs typeface="Arial"/>
              </a:rPr>
              <a:t> </a:t>
            </a:r>
            <a:r>
              <a:rPr lang="en-US" sz="3200" b="1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43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30 at 8.09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" b="49941"/>
          <a:stretch/>
        </p:blipFill>
        <p:spPr>
          <a:xfrm>
            <a:off x="137312" y="1320585"/>
            <a:ext cx="9022189" cy="4702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Moore et al. 2004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Input: N</a:t>
            </a:r>
            <a:r>
              <a:rPr lang="en-US" sz="3200" b="1" baseline="-250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 fixation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N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(gas)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 NH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3200" b="1" baseline="30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+</a:t>
            </a:r>
            <a:endParaRPr lang="en-US" sz="32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976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9144000" cy="3918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1178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Input: N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fixation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N</a:t>
            </a:r>
            <a:r>
              <a:rPr lang="en-US" sz="32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(gas)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 NH</a:t>
            </a:r>
            <a:r>
              <a:rPr lang="en-US" sz="3200" b="1" baseline="-25000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3200" b="1" baseline="30000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+</a:t>
            </a:r>
            <a:endParaRPr lang="en-US" sz="32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659123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Trichodesmium</a:t>
            </a:r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spp. and DDAs</a:t>
            </a:r>
            <a:endParaRPr lang="en-US" sz="3000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126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7355" y="1368401"/>
            <a:ext cx="8413278" cy="5129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N</a:t>
            </a:r>
            <a:r>
              <a:rPr lang="en-US" sz="2800" b="1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 fixation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+ 8 H</a:t>
            </a:r>
            <a:r>
              <a:rPr lang="en-US" sz="2400" baseline="30000" dirty="0" smtClean="0">
                <a:latin typeface="Arial"/>
                <a:cs typeface="Arial"/>
              </a:rPr>
              <a:t>+</a:t>
            </a:r>
            <a:r>
              <a:rPr lang="en-US" sz="2400" dirty="0" smtClean="0">
                <a:latin typeface="Arial"/>
                <a:cs typeface="Arial"/>
              </a:rPr>
              <a:t> + 8 e</a:t>
            </a:r>
            <a:r>
              <a:rPr lang="en-US" sz="2400" baseline="30000" dirty="0" smtClean="0">
                <a:latin typeface="Arial"/>
                <a:cs typeface="Arial"/>
              </a:rPr>
              <a:t>−</a:t>
            </a:r>
            <a:r>
              <a:rPr lang="en-US" sz="2400" dirty="0" smtClean="0">
                <a:latin typeface="Arial"/>
                <a:cs typeface="Arial"/>
              </a:rPr>
              <a:t> + 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</a:rPr>
              <a:t>16 ATP </a:t>
            </a:r>
            <a:r>
              <a:rPr lang="en-US" sz="2400" dirty="0" smtClean="0">
                <a:latin typeface="Arial"/>
                <a:cs typeface="Arial"/>
              </a:rPr>
              <a:t>→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2 NH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3</a:t>
            </a:r>
            <a:r>
              <a:rPr lang="en-US" sz="2400" dirty="0" smtClean="0">
                <a:latin typeface="Arial"/>
                <a:cs typeface="Arial"/>
              </a:rPr>
              <a:t> + H</a:t>
            </a:r>
            <a:r>
              <a:rPr lang="en-US" sz="2400" baseline="-25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+ 16 ADP + 16 Pi</a:t>
            </a:r>
          </a:p>
          <a:p>
            <a:pPr>
              <a:buNone/>
            </a:pPr>
            <a:r>
              <a:rPr lang="en-US" sz="2800" dirty="0" smtClean="0">
                <a:latin typeface="Arial"/>
                <a:cs typeface="Arial"/>
              </a:rPr>
              <a:t>	</a:t>
            </a: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Generates ‘fixed N’ from unavailable N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</a:p>
          <a:p>
            <a:pPr>
              <a:buNone/>
            </a:pP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	Requires PO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660066"/>
                </a:solidFill>
                <a:latin typeface="Arial"/>
                <a:cs typeface="Arial"/>
              </a:rPr>
              <a:t>3-</a:t>
            </a:r>
          </a:p>
          <a:p>
            <a:pPr>
              <a:buNone/>
            </a:pPr>
            <a:endParaRPr lang="en-US" sz="2400" dirty="0" smtClean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800" b="1" dirty="0" err="1" smtClean="0">
                <a:solidFill>
                  <a:srgbClr val="3366FF"/>
                </a:solidFill>
                <a:latin typeface="Arial"/>
                <a:cs typeface="Arial"/>
              </a:rPr>
              <a:t>Denitrification</a:t>
            </a:r>
            <a:endParaRPr lang="en-US" sz="2800" b="1" dirty="0" smtClean="0">
              <a:solidFill>
                <a:srgbClr val="3366FF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8000"/>
                </a:solidFill>
                <a:latin typeface="Arial"/>
                <a:cs typeface="Arial"/>
                <a:sym typeface="Wingdings"/>
              </a:rPr>
              <a:t>	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C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106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175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O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42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16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P + 94.4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HNO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 106 CO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+ 55.2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+ 			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PO</a:t>
            </a:r>
            <a:r>
              <a:rPr lang="en-US" sz="2400" baseline="-25000" dirty="0" smtClean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+ 177.2 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O </a:t>
            </a:r>
          </a:p>
          <a:p>
            <a:pPr>
              <a:buNone/>
            </a:pPr>
            <a:r>
              <a:rPr lang="en-US" sz="2200" dirty="0" smtClean="0">
                <a:latin typeface="Arial"/>
                <a:cs typeface="Arial"/>
                <a:sym typeface="Wingdings"/>
              </a:rPr>
              <a:t>	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Removes nitrate from the ocean as N</a:t>
            </a:r>
            <a:r>
              <a:rPr lang="en-US" sz="2200" baseline="-25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 gas</a:t>
            </a:r>
          </a:p>
          <a:p>
            <a:pPr>
              <a:buNone/>
            </a:pP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	Converts organic P to PO</a:t>
            </a:r>
            <a:r>
              <a:rPr lang="en-US" sz="2200" baseline="-25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3-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17" y="2564727"/>
            <a:ext cx="1380764" cy="112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37" y="2564727"/>
            <a:ext cx="1496996" cy="1121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89" y="4956005"/>
            <a:ext cx="1759546" cy="100294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657" y="3101132"/>
            <a:ext cx="1476084" cy="58477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3200" b="1" dirty="0" smtClean="0">
                <a:latin typeface="Arial"/>
                <a:cs typeface="Arial"/>
              </a:rPr>
              <a:t>:</a:t>
            </a:r>
            <a:r>
              <a:rPr lang="en-US" sz="3200" b="1" dirty="0" smtClean="0">
                <a:solidFill>
                  <a:srgbClr val="FF6600"/>
                </a:solidFill>
                <a:latin typeface="Arial"/>
                <a:cs typeface="Arial"/>
              </a:rPr>
              <a:t>P</a:t>
            </a:r>
            <a:r>
              <a:rPr lang="en-US" sz="3200" b="1" dirty="0" smtClean="0">
                <a:latin typeface="Arial"/>
                <a:cs typeface="Arial"/>
              </a:rPr>
              <a:t> </a:t>
            </a:r>
            <a:r>
              <a:rPr lang="en-US" sz="3200" b="1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0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7355" y="1368401"/>
            <a:ext cx="8413278" cy="51290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N</a:t>
            </a:r>
            <a:r>
              <a:rPr lang="en-US" sz="2800" b="1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  <a:r>
              <a:rPr lang="en-US" sz="2800" b="1" dirty="0" smtClean="0">
                <a:solidFill>
                  <a:srgbClr val="660066"/>
                </a:solidFill>
                <a:latin typeface="Arial"/>
                <a:cs typeface="Arial"/>
              </a:rPr>
              <a:t> fixation</a:t>
            </a:r>
          </a:p>
          <a:p>
            <a:pPr>
              <a:buNone/>
            </a:pPr>
            <a:r>
              <a:rPr lang="en-US" dirty="0" smtClean="0">
                <a:latin typeface="Arial"/>
                <a:cs typeface="Arial"/>
              </a:rPr>
              <a:t>	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+ 8 H</a:t>
            </a:r>
            <a:r>
              <a:rPr lang="en-US" sz="2400" baseline="30000" dirty="0" smtClean="0">
                <a:latin typeface="Arial"/>
                <a:cs typeface="Arial"/>
              </a:rPr>
              <a:t>+</a:t>
            </a:r>
            <a:r>
              <a:rPr lang="en-US" sz="2400" dirty="0" smtClean="0">
                <a:latin typeface="Arial"/>
                <a:cs typeface="Arial"/>
              </a:rPr>
              <a:t> + 8 e</a:t>
            </a:r>
            <a:r>
              <a:rPr lang="en-US" sz="2400" baseline="30000" dirty="0" smtClean="0">
                <a:latin typeface="Arial"/>
                <a:cs typeface="Arial"/>
              </a:rPr>
              <a:t>−</a:t>
            </a:r>
            <a:r>
              <a:rPr lang="en-US" sz="2400" dirty="0" smtClean="0">
                <a:latin typeface="Arial"/>
                <a:cs typeface="Arial"/>
              </a:rPr>
              <a:t> + 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</a:rPr>
              <a:t>16 ATP </a:t>
            </a:r>
            <a:r>
              <a:rPr lang="en-US" sz="2400" dirty="0" smtClean="0">
                <a:latin typeface="Arial"/>
                <a:cs typeface="Arial"/>
              </a:rPr>
              <a:t>→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</a:rPr>
              <a:t>2 NH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</a:rPr>
              <a:t>3</a:t>
            </a:r>
            <a:r>
              <a:rPr lang="en-US" sz="2400" dirty="0" smtClean="0">
                <a:latin typeface="Arial"/>
                <a:cs typeface="Arial"/>
              </a:rPr>
              <a:t> + H</a:t>
            </a:r>
            <a:r>
              <a:rPr lang="en-US" sz="2400" baseline="-25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+ 16 ADP + 16 Pi</a:t>
            </a:r>
          </a:p>
          <a:p>
            <a:pPr>
              <a:buNone/>
            </a:pPr>
            <a:r>
              <a:rPr lang="en-US" sz="2800" dirty="0" smtClean="0">
                <a:latin typeface="Arial"/>
                <a:cs typeface="Arial"/>
              </a:rPr>
              <a:t>	</a:t>
            </a: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Generates ‘fixed N’ from unavailable N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2</a:t>
            </a:r>
          </a:p>
          <a:p>
            <a:pPr>
              <a:buNone/>
            </a:pPr>
            <a:r>
              <a:rPr lang="en-US" sz="2200" dirty="0" smtClean="0">
                <a:solidFill>
                  <a:srgbClr val="660066"/>
                </a:solidFill>
                <a:latin typeface="Arial"/>
                <a:cs typeface="Arial"/>
              </a:rPr>
              <a:t>	Requires PO</a:t>
            </a:r>
            <a:r>
              <a:rPr lang="en-US" sz="2200" baseline="-25000" dirty="0" smtClean="0">
                <a:solidFill>
                  <a:srgbClr val="660066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660066"/>
                </a:solidFill>
                <a:latin typeface="Arial"/>
                <a:cs typeface="Arial"/>
              </a:rPr>
              <a:t>3-</a:t>
            </a:r>
          </a:p>
          <a:p>
            <a:pPr>
              <a:buNone/>
            </a:pPr>
            <a:endParaRPr lang="en-US" sz="2400" dirty="0" smtClean="0">
              <a:solidFill>
                <a:srgbClr val="660066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800" b="1" dirty="0" err="1" smtClean="0">
                <a:solidFill>
                  <a:srgbClr val="3366FF"/>
                </a:solidFill>
                <a:latin typeface="Arial"/>
                <a:cs typeface="Arial"/>
              </a:rPr>
              <a:t>Denitrification</a:t>
            </a:r>
            <a:endParaRPr lang="en-US" sz="2800" b="1" dirty="0" smtClean="0">
              <a:solidFill>
                <a:srgbClr val="3366FF"/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sz="2400" dirty="0" smtClean="0">
                <a:solidFill>
                  <a:srgbClr val="008000"/>
                </a:solidFill>
                <a:latin typeface="Arial"/>
                <a:cs typeface="Arial"/>
                <a:sym typeface="Wingdings"/>
              </a:rPr>
              <a:t>	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C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106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175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O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42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16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P + 94.4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HNO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 106 CO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+ 55.2 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400" baseline="-250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solidFill>
                  <a:srgbClr val="FF0C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+ 			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3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PO</a:t>
            </a:r>
            <a:r>
              <a:rPr lang="en-US" sz="2400" baseline="-25000" dirty="0" smtClean="0">
                <a:solidFill>
                  <a:srgbClr val="FF66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+ 177.2 H</a:t>
            </a:r>
            <a:r>
              <a:rPr lang="en-US" sz="2400" baseline="-25000" dirty="0" smtClean="0">
                <a:latin typeface="Arial"/>
                <a:cs typeface="Arial"/>
                <a:sym typeface="Wingdings"/>
              </a:rPr>
              <a:t>2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O </a:t>
            </a:r>
          </a:p>
          <a:p>
            <a:pPr>
              <a:buNone/>
            </a:pPr>
            <a:r>
              <a:rPr lang="en-US" sz="2200" dirty="0" smtClean="0">
                <a:latin typeface="Arial"/>
                <a:cs typeface="Arial"/>
                <a:sym typeface="Wingdings"/>
              </a:rPr>
              <a:t>	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Removes nitrate from the ocean as N</a:t>
            </a:r>
            <a:r>
              <a:rPr lang="en-US" sz="2200" baseline="-25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 gas</a:t>
            </a:r>
          </a:p>
          <a:p>
            <a:pPr>
              <a:buNone/>
            </a:pP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	Converts organic P to PO</a:t>
            </a:r>
            <a:r>
              <a:rPr lang="en-US" sz="2200" baseline="-25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 smtClean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3-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17" y="2564727"/>
            <a:ext cx="1380764" cy="112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37" y="2564727"/>
            <a:ext cx="1496996" cy="1121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89" y="4956005"/>
            <a:ext cx="1759546" cy="100294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6933" y="5666558"/>
            <a:ext cx="1476084" cy="58477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3200" b="1" dirty="0" smtClean="0">
                <a:latin typeface="Arial"/>
                <a:cs typeface="Arial"/>
              </a:rPr>
              <a:t>:</a:t>
            </a:r>
            <a:r>
              <a:rPr lang="en-US" sz="3200" b="1" dirty="0" smtClean="0">
                <a:solidFill>
                  <a:srgbClr val="FF6600"/>
                </a:solidFill>
                <a:latin typeface="Arial"/>
                <a:cs typeface="Arial"/>
              </a:rPr>
              <a:t>P</a:t>
            </a:r>
            <a:r>
              <a:rPr lang="en-US" sz="3200" b="1" dirty="0" smtClean="0">
                <a:latin typeface="Arial"/>
                <a:cs typeface="Arial"/>
              </a:rPr>
              <a:t> </a:t>
            </a:r>
            <a:r>
              <a:rPr lang="en-US" sz="3200" b="1" dirty="0" smtClean="0">
                <a:latin typeface="Arial"/>
                <a:ea typeface="Wingdings"/>
                <a:cs typeface="Arial"/>
                <a:sym typeface="Wingdings"/>
              </a:rPr>
              <a:t>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3657" y="3101132"/>
            <a:ext cx="1476084" cy="58477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CC0"/>
                </a:solidFill>
                <a:latin typeface="Arial"/>
                <a:cs typeface="Arial"/>
              </a:rPr>
              <a:t>N</a:t>
            </a:r>
            <a:r>
              <a:rPr lang="en-US" sz="3200" b="1" dirty="0" smtClean="0">
                <a:latin typeface="Arial"/>
                <a:cs typeface="Arial"/>
              </a:rPr>
              <a:t>:</a:t>
            </a:r>
            <a:r>
              <a:rPr lang="en-US" sz="3200" b="1" dirty="0" smtClean="0">
                <a:solidFill>
                  <a:srgbClr val="FF6600"/>
                </a:solidFill>
                <a:latin typeface="Arial"/>
                <a:cs typeface="Arial"/>
              </a:rPr>
              <a:t>P</a:t>
            </a:r>
            <a:r>
              <a:rPr lang="en-US" sz="3200" b="1" dirty="0" smtClean="0">
                <a:latin typeface="Arial"/>
                <a:cs typeface="Arial"/>
              </a:rPr>
              <a:t> </a:t>
            </a:r>
            <a:r>
              <a:rPr lang="en-US" sz="3200" b="1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7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3200" b="1" baseline="-25000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3200" b="1" baseline="30000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N</a:t>
            </a:r>
            <a:r>
              <a:rPr lang="en-US" sz="32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(gas</a:t>
            </a:r>
            <a:r>
              <a:rPr lang="en-US" sz="3200" b="1" dirty="0" smtClean="0">
                <a:solidFill>
                  <a:srgbClr val="31859C"/>
                </a:solidFill>
                <a:latin typeface="Arial"/>
                <a:cs typeface="Arial"/>
              </a:rPr>
              <a:t>)</a:t>
            </a:r>
            <a:endParaRPr lang="en-US" sz="32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066"/>
          <a:stretch/>
        </p:blipFill>
        <p:spPr>
          <a:xfrm>
            <a:off x="63500" y="1598082"/>
            <a:ext cx="9004300" cy="41677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52750" y="1460500"/>
            <a:ext cx="2487083" cy="243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833" y="6032500"/>
            <a:ext cx="78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Major oxygen deficient zones (</a:t>
            </a:r>
            <a:r>
              <a:rPr lang="en-US" sz="2000" b="1" dirty="0" smtClean="0">
                <a:latin typeface="Arial"/>
                <a:cs typeface="Arial"/>
              </a:rPr>
              <a:t>ODZ</a:t>
            </a:r>
            <a:r>
              <a:rPr lang="en-US" sz="2000" dirty="0" smtClean="0">
                <a:latin typeface="Arial"/>
                <a:cs typeface="Arial"/>
              </a:rPr>
              <a:t>): ETNP, ETSP, Arabian Sea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4462" y="1162680"/>
            <a:ext cx="255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[O</a:t>
            </a:r>
            <a:r>
              <a:rPr lang="en-US" baseline="-25000" dirty="0" smtClean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] at 200 m (</a:t>
            </a:r>
            <a:r>
              <a:rPr lang="en-US" dirty="0" err="1" smtClean="0">
                <a:latin typeface="Arial"/>
                <a:cs typeface="Arial"/>
              </a:rPr>
              <a:t>μmol</a:t>
            </a:r>
            <a:r>
              <a:rPr lang="en-US" dirty="0" smtClean="0">
                <a:latin typeface="Arial"/>
                <a:cs typeface="Arial"/>
              </a:rPr>
              <a:t>/kg)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35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3200" b="1" baseline="30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N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(gas)</a:t>
            </a:r>
            <a:endParaRPr lang="en-US" sz="32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 Shot 2017-05-30 at 8.0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395"/>
            <a:ext cx="9144000" cy="5076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6929" y="2620664"/>
            <a:ext cx="250429" cy="2862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8569" y="2817437"/>
            <a:ext cx="768820" cy="5455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41678" y="2697037"/>
            <a:ext cx="992771" cy="5455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4874" y="1084595"/>
            <a:ext cx="4364260" cy="90102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5929" y="1348757"/>
            <a:ext cx="36364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31859C"/>
                </a:solidFill>
                <a:latin typeface="Arial"/>
                <a:cs typeface="Arial"/>
              </a:rPr>
              <a:t>Arabian Sea</a:t>
            </a:r>
            <a:endParaRPr lang="en-US" sz="26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7496" y="2697037"/>
            <a:ext cx="124631" cy="2098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324527" y="2784163"/>
            <a:ext cx="117151" cy="2098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885491" y="2528077"/>
            <a:ext cx="298664" cy="37130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959724" y="319691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959724" y="301872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959724" y="292728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959724" y="283584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1020684" y="277171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097899" y="270927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1174534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1313964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469797" y="2704094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1698884" y="27224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2126407" y="27224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2324527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941960" y="266995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3118205" y="266995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3415786" y="265131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974964" y="336303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993539" y="3530745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1008468" y="370180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1156077" y="4191145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1092715" y="39837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1219618" y="443996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974964" y="2594744"/>
            <a:ext cx="5184" cy="3693052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71455" y="2591724"/>
            <a:ext cx="34205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70835" y="4239042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82776" y="5070504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76762" y="5894708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71578" y="3416912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Devol</a:t>
            </a:r>
            <a:r>
              <a:rPr lang="en-US" sz="1400" dirty="0" smtClean="0">
                <a:latin typeface="Arial"/>
                <a:cs typeface="Arial"/>
              </a:rPr>
              <a:t> 2008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21808" y="3216857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[NO</a:t>
            </a:r>
            <a:r>
              <a:rPr lang="en-US" sz="2000" b="1" baseline="-25000" dirty="0" smtClean="0">
                <a:latin typeface="Arial"/>
                <a:cs typeface="Arial"/>
              </a:rPr>
              <a:t>3</a:t>
            </a:r>
            <a:r>
              <a:rPr lang="en-US" sz="2000" b="1" baseline="30000" dirty="0" smtClean="0">
                <a:latin typeface="Arial"/>
                <a:cs typeface="Arial"/>
              </a:rPr>
              <a:t>-</a:t>
            </a:r>
            <a:r>
              <a:rPr lang="en-US" sz="2000" b="1" dirty="0" smtClean="0">
                <a:latin typeface="Arial"/>
                <a:cs typeface="Arial"/>
              </a:rPr>
              <a:t>]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14680" y="4678467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[PO</a:t>
            </a:r>
            <a:r>
              <a:rPr lang="en-US" sz="20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3-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643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lang="en-US" sz="3200" b="1" dirty="0" err="1">
                <a:solidFill>
                  <a:srgbClr val="0000FF"/>
                </a:solidFill>
                <a:latin typeface="Arial"/>
                <a:cs typeface="Arial"/>
              </a:rPr>
              <a:t>Denitrification</a:t>
            </a:r>
            <a:r>
              <a:rPr lang="en-US" sz="3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3200" b="1" baseline="30000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-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N</a:t>
            </a:r>
            <a:r>
              <a:rPr lang="en-US" sz="3200" b="1" baseline="-25000" dirty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en-US" sz="3200" b="1" dirty="0">
                <a:solidFill>
                  <a:srgbClr val="31859C"/>
                </a:solidFill>
                <a:latin typeface="Arial"/>
                <a:cs typeface="Arial"/>
              </a:rPr>
              <a:t>(gas)</a:t>
            </a:r>
            <a:endParaRPr lang="en-US" sz="32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 Shot 2017-05-30 at 8.0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395"/>
            <a:ext cx="9144000" cy="5076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6929" y="2620664"/>
            <a:ext cx="250429" cy="2862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8569" y="2817437"/>
            <a:ext cx="768820" cy="5455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41678" y="2697037"/>
            <a:ext cx="992771" cy="5455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4874" y="1084595"/>
            <a:ext cx="4364260" cy="90102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95929" y="1348757"/>
            <a:ext cx="36364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31859C"/>
                </a:solidFill>
                <a:latin typeface="Arial"/>
                <a:cs typeface="Arial"/>
              </a:rPr>
              <a:t>Arabian Sea</a:t>
            </a:r>
            <a:endParaRPr lang="en-US" sz="2600" b="1" baseline="30000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7496" y="2697037"/>
            <a:ext cx="124631" cy="2098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324527" y="2784163"/>
            <a:ext cx="117151" cy="2098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885491" y="2528077"/>
            <a:ext cx="298664" cy="37130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959724" y="319691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959724" y="301872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959724" y="292728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959724" y="283584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1020684" y="277171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097899" y="270927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1174534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1313964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469797" y="2704094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1698884" y="27224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2126407" y="27224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2324527" y="272599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941960" y="266995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3118205" y="266995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3415786" y="2651317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974964" y="336303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993539" y="3530745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1008468" y="3701806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1156077" y="4191145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1092715" y="3983798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1219618" y="4439961"/>
            <a:ext cx="9144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974964" y="2594744"/>
            <a:ext cx="5184" cy="3693052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71455" y="2591724"/>
            <a:ext cx="342052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70835" y="4239042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82776" y="5070504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76762" y="5894708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71578" y="3416912"/>
            <a:ext cx="79586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Devol</a:t>
            </a:r>
            <a:r>
              <a:rPr lang="en-US" sz="1400" dirty="0" smtClean="0">
                <a:latin typeface="Arial"/>
                <a:cs typeface="Arial"/>
              </a:rPr>
              <a:t> 2008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21808" y="3216857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[NO</a:t>
            </a:r>
            <a:r>
              <a:rPr lang="en-US" sz="2000" b="1" baseline="-25000" dirty="0" smtClean="0">
                <a:latin typeface="Arial"/>
                <a:cs typeface="Arial"/>
              </a:rPr>
              <a:t>3</a:t>
            </a:r>
            <a:r>
              <a:rPr lang="en-US" sz="2000" b="1" baseline="30000" dirty="0" smtClean="0">
                <a:latin typeface="Arial"/>
                <a:cs typeface="Arial"/>
              </a:rPr>
              <a:t>-</a:t>
            </a:r>
            <a:r>
              <a:rPr lang="en-US" sz="2000" b="1" dirty="0" smtClean="0">
                <a:latin typeface="Arial"/>
                <a:cs typeface="Arial"/>
              </a:rPr>
              <a:t>]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14680" y="4678467"/>
            <a:ext cx="362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[PO</a:t>
            </a:r>
            <a:r>
              <a:rPr lang="en-US" sz="20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3-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1455" y="2761391"/>
            <a:ext cx="7966360" cy="52696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6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44637" y="1637714"/>
            <a:ext cx="308947" cy="291739"/>
          </a:xfrm>
          <a:prstGeom prst="ellipse">
            <a:avLst/>
          </a:prstGeom>
          <a:solidFill>
            <a:srgbClr val="FFFF00"/>
          </a:solidFill>
          <a:ln>
            <a:solidFill>
              <a:srgbClr val="FFA8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2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225996" y="1848763"/>
            <a:ext cx="3009616" cy="3659862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20792" y="3245633"/>
            <a:ext cx="3093768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Upwelling followed by nutrient uptake with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N:P 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44637" y="1637714"/>
            <a:ext cx="308947" cy="291739"/>
          </a:xfrm>
          <a:prstGeom prst="ellipse">
            <a:avLst/>
          </a:prstGeom>
          <a:solidFill>
            <a:srgbClr val="FFFF00"/>
          </a:solidFill>
          <a:ln>
            <a:solidFill>
              <a:srgbClr val="FFA8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8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" y="2267081"/>
            <a:ext cx="4888217" cy="349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427" y="265562"/>
            <a:ext cx="6821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: low concentration, high flux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24923" y="1707109"/>
            <a:ext cx="3141128" cy="4250267"/>
            <a:chOff x="6155271" y="1447800"/>
            <a:chExt cx="3141128" cy="42502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5253"/>
            <a:stretch/>
          </p:blipFill>
          <p:spPr>
            <a:xfrm>
              <a:off x="7033532" y="1447800"/>
              <a:ext cx="2262867" cy="42502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3175" r="89445"/>
            <a:stretch/>
          </p:blipFill>
          <p:spPr>
            <a:xfrm>
              <a:off x="6155271" y="2006599"/>
              <a:ext cx="965192" cy="36902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203183" y="1562891"/>
            <a:ext cx="439597" cy="53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46187" y="1111528"/>
            <a:ext cx="3542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Kerguelen Plateau</a:t>
            </a:r>
            <a:endParaRPr lang="en-US" sz="2200" dirty="0"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Southern Ocean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8303" y="1111528"/>
            <a:ext cx="4024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Subtropical North Atlantic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Fripiat</a:t>
            </a:r>
            <a:r>
              <a:rPr lang="en-US" sz="1400" dirty="0" smtClean="0">
                <a:latin typeface="Arial"/>
                <a:cs typeface="Arial"/>
              </a:rPr>
              <a:t> et al, 2015, Fawcett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1417" y="3556000"/>
            <a:ext cx="1238250" cy="11324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67353" y="3994149"/>
            <a:ext cx="721230" cy="11324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69999" y="3471334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[NH</a:t>
            </a:r>
            <a:r>
              <a:rPr lang="en-US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0066" y="2470151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[NO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87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225996" y="1848763"/>
            <a:ext cx="3009616" cy="3659862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20792" y="3245633"/>
            <a:ext cx="3093768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Upwelling followed by nutrient uptake with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N:P 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715638" y="4830200"/>
            <a:ext cx="510358" cy="678425"/>
          </a:xfrm>
          <a:prstGeom prst="straightConnector1">
            <a:avLst/>
          </a:prstGeom>
          <a:ln w="57150" cmpd="sng">
            <a:solidFill>
              <a:srgbClr val="3A9E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86849" y="5242494"/>
            <a:ext cx="348865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Excess P is consumed in the surface by N</a:t>
            </a:r>
            <a:r>
              <a:rPr lang="en-US" baseline="-25000" dirty="0" smtClean="0">
                <a:solidFill>
                  <a:srgbClr val="3A9EFF"/>
                </a:solidFill>
                <a:latin typeface="Arial"/>
                <a:cs typeface="Arial"/>
              </a:rPr>
              <a:t>2</a:t>
            </a:r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 fixation; </a:t>
            </a:r>
            <a:r>
              <a:rPr lang="en-US" b="1" dirty="0" smtClean="0">
                <a:solidFill>
                  <a:srgbClr val="3A9EFF"/>
                </a:solidFill>
                <a:latin typeface="Arial"/>
                <a:cs typeface="Arial"/>
              </a:rPr>
              <a:t>N:P rises</a:t>
            </a:r>
            <a:endParaRPr lang="en-US" b="1" baseline="-25000" dirty="0">
              <a:solidFill>
                <a:srgbClr val="3A9EFF"/>
              </a:solidFill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44637" y="1637714"/>
            <a:ext cx="308947" cy="291739"/>
          </a:xfrm>
          <a:prstGeom prst="ellipse">
            <a:avLst/>
          </a:prstGeom>
          <a:solidFill>
            <a:srgbClr val="FFFF00"/>
          </a:solidFill>
          <a:ln>
            <a:solidFill>
              <a:srgbClr val="FFA8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45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2763" y="1096674"/>
            <a:ext cx="275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Respiration of sinking OM raises NO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:PO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3-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in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714625" y="1001262"/>
            <a:ext cx="3159125" cy="3843539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25996" y="1848763"/>
            <a:ext cx="3009616" cy="3659862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20792" y="3245633"/>
            <a:ext cx="3093768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Upwelling followed by nutrient uptake with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N:P 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715638" y="4830200"/>
            <a:ext cx="510358" cy="678425"/>
          </a:xfrm>
          <a:prstGeom prst="straightConnector1">
            <a:avLst/>
          </a:prstGeom>
          <a:ln w="57150" cmpd="sng">
            <a:solidFill>
              <a:srgbClr val="3A9E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144637" y="1637714"/>
            <a:ext cx="308947" cy="291739"/>
          </a:xfrm>
          <a:prstGeom prst="ellipse">
            <a:avLst/>
          </a:prstGeom>
          <a:solidFill>
            <a:srgbClr val="FFFF00"/>
          </a:solidFill>
          <a:ln>
            <a:solidFill>
              <a:srgbClr val="FFA8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86849" y="5242494"/>
            <a:ext cx="348865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Excess P is consumed in the surface by N</a:t>
            </a:r>
            <a:r>
              <a:rPr lang="en-US" baseline="-25000" dirty="0" smtClean="0">
                <a:solidFill>
                  <a:srgbClr val="3A9EFF"/>
                </a:solidFill>
                <a:latin typeface="Arial"/>
                <a:cs typeface="Arial"/>
              </a:rPr>
              <a:t>2</a:t>
            </a:r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 fixation; </a:t>
            </a:r>
            <a:r>
              <a:rPr lang="en-US" b="1" dirty="0" smtClean="0">
                <a:solidFill>
                  <a:srgbClr val="3A9EFF"/>
                </a:solidFill>
                <a:latin typeface="Arial"/>
                <a:cs typeface="Arial"/>
              </a:rPr>
              <a:t>N:P rises</a:t>
            </a:r>
            <a:endParaRPr lang="en-US" b="1" baseline="-25000" dirty="0">
              <a:solidFill>
                <a:srgbClr val="3A9E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3211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72763" y="1096674"/>
            <a:ext cx="275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Respiration of sinking OM raises NO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:PO</a:t>
            </a:r>
            <a:r>
              <a:rPr lang="en-US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baseline="30000" dirty="0" smtClean="0">
                <a:solidFill>
                  <a:srgbClr val="008000"/>
                </a:solidFill>
                <a:latin typeface="Arial"/>
                <a:cs typeface="Arial"/>
              </a:rPr>
              <a:t>3-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in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714625" y="1001262"/>
            <a:ext cx="3159125" cy="3843539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44437" y="1248598"/>
            <a:ext cx="2724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N loss (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denitrification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)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in low O</a:t>
            </a:r>
            <a:r>
              <a:rPr lang="en-US" baseline="-25000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waters and sediments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decrease N and raises P</a:t>
            </a:r>
            <a:endParaRPr lang="en-US" b="1" baseline="-25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225996" y="1848763"/>
            <a:ext cx="3009616" cy="3659862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20792" y="3245633"/>
            <a:ext cx="3093768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Upwelling followed by nutrient uptake with a </a:t>
            </a:r>
            <a:r>
              <a:rPr lang="en-US" b="1" dirty="0" smtClean="0">
                <a:solidFill>
                  <a:srgbClr val="008000"/>
                </a:solidFill>
                <a:latin typeface="Arial"/>
                <a:cs typeface="Arial"/>
              </a:rPr>
              <a:t>16:1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N:P ratio</a:t>
            </a:r>
            <a:endParaRPr lang="en-US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715638" y="4830200"/>
            <a:ext cx="510358" cy="678425"/>
          </a:xfrm>
          <a:prstGeom prst="straightConnector1">
            <a:avLst/>
          </a:prstGeom>
          <a:ln w="57150" cmpd="sng">
            <a:solidFill>
              <a:srgbClr val="3A9EFF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144637" y="1637714"/>
            <a:ext cx="308947" cy="291739"/>
          </a:xfrm>
          <a:prstGeom prst="ellipse">
            <a:avLst/>
          </a:prstGeom>
          <a:solidFill>
            <a:srgbClr val="FFFF00"/>
          </a:solidFill>
          <a:ln>
            <a:solidFill>
              <a:srgbClr val="FFA8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31888" y="1001262"/>
            <a:ext cx="521696" cy="636452"/>
          </a:xfrm>
          <a:prstGeom prst="straightConnector1">
            <a:avLst/>
          </a:prstGeom>
          <a:ln w="57150" cmpd="sng">
            <a:solidFill>
              <a:srgbClr val="FF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86849" y="5242494"/>
            <a:ext cx="348865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Excess P is consumed in the surface by N</a:t>
            </a:r>
            <a:r>
              <a:rPr lang="en-US" baseline="-25000" dirty="0" smtClean="0">
                <a:solidFill>
                  <a:srgbClr val="3A9EFF"/>
                </a:solidFill>
                <a:latin typeface="Arial"/>
                <a:cs typeface="Arial"/>
              </a:rPr>
              <a:t>2</a:t>
            </a:r>
            <a:r>
              <a:rPr lang="en-US" dirty="0" smtClean="0">
                <a:solidFill>
                  <a:srgbClr val="3A9EFF"/>
                </a:solidFill>
                <a:latin typeface="Arial"/>
                <a:cs typeface="Arial"/>
              </a:rPr>
              <a:t> fixation; </a:t>
            </a:r>
            <a:r>
              <a:rPr lang="en-US" b="1" dirty="0" smtClean="0">
                <a:solidFill>
                  <a:srgbClr val="3A9EFF"/>
                </a:solidFill>
                <a:latin typeface="Arial"/>
                <a:cs typeface="Arial"/>
              </a:rPr>
              <a:t>N:P rises</a:t>
            </a:r>
            <a:endParaRPr lang="en-US" b="1" baseline="-25000" dirty="0">
              <a:solidFill>
                <a:srgbClr val="3A9E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964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1001262"/>
            <a:ext cx="5222231" cy="58052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5032" y="6349603"/>
            <a:ext cx="789534" cy="45691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36312" y="3582223"/>
            <a:ext cx="272475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denitrification</a:t>
            </a:r>
            <a:endParaRPr lang="en-US" sz="2800" b="1" baseline="-25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2691" y="1742638"/>
            <a:ext cx="2724756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3A9EFF"/>
                </a:solidFill>
                <a:latin typeface="Arial"/>
                <a:cs typeface="Arial"/>
              </a:rPr>
              <a:t>N</a:t>
            </a:r>
            <a:r>
              <a:rPr lang="en-US" sz="2800" b="1" baseline="-25000" dirty="0" smtClean="0">
                <a:solidFill>
                  <a:srgbClr val="3A9EFF"/>
                </a:solidFill>
                <a:latin typeface="Arial"/>
                <a:cs typeface="Arial"/>
              </a:rPr>
              <a:t>2</a:t>
            </a:r>
            <a:r>
              <a:rPr lang="en-US" sz="2800" b="1" dirty="0" smtClean="0">
                <a:solidFill>
                  <a:srgbClr val="3A9EFF"/>
                </a:solidFill>
                <a:latin typeface="Arial"/>
                <a:cs typeface="Arial"/>
              </a:rPr>
              <a:t> fixation</a:t>
            </a:r>
            <a:endParaRPr lang="en-US" sz="2800" b="1" baseline="-25000" dirty="0">
              <a:solidFill>
                <a:srgbClr val="3A9E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470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9993" y="1456669"/>
            <a:ext cx="7957722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106 CO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+ 16 HNO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PO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4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 + 78 H</a:t>
            </a:r>
            <a:r>
              <a:rPr lang="en-U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O 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↔</a:t>
            </a:r>
          </a:p>
          <a:p>
            <a:pPr algn="ctr"/>
            <a:endParaRPr lang="is-IS" sz="10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(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106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175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42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lang="is-IS" sz="2600" b="1" baseline="-25000" dirty="0" smtClean="0">
                <a:solidFill>
                  <a:srgbClr val="008000"/>
                </a:solidFill>
                <a:latin typeface="Arial"/>
                <a:cs typeface="Arial"/>
              </a:rPr>
              <a:t>16</a:t>
            </a:r>
            <a:r>
              <a:rPr lang="is-IS" sz="2600" b="1" dirty="0" smtClean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lang="is-IS" sz="2600" dirty="0" smtClean="0">
                <a:solidFill>
                  <a:srgbClr val="008000"/>
                </a:solidFill>
                <a:latin typeface="Arial"/>
                <a:cs typeface="Arial"/>
              </a:rPr>
              <a:t>) + 150 O</a:t>
            </a:r>
            <a:r>
              <a:rPr lang="is-IS" sz="2600" baseline="-25000" dirty="0" smtClean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lang="is-IS" sz="2600" dirty="0" smtClean="0">
              <a:solidFill>
                <a:srgbClr val="008000"/>
              </a:solidFill>
              <a:latin typeface="Arial"/>
              <a:cs typeface="Arial"/>
            </a:endParaRPr>
          </a:p>
          <a:p>
            <a:pPr algn="ctr"/>
            <a:endParaRPr lang="is-IS" sz="2600" baseline="-25000" dirty="0">
              <a:latin typeface="Arial"/>
              <a:cs typeface="Arial"/>
            </a:endParaRPr>
          </a:p>
          <a:p>
            <a:pPr algn="ctr"/>
            <a:r>
              <a:rPr lang="is-IS" sz="2600" b="1" dirty="0" smtClean="0">
                <a:latin typeface="Arial"/>
                <a:cs typeface="Arial"/>
              </a:rPr>
              <a:t>Remineralization: </a:t>
            </a:r>
            <a:r>
              <a:rPr lang="is-IS" sz="2600" b="1" dirty="0" smtClean="0">
                <a:solidFill>
                  <a:srgbClr val="FF6600"/>
                </a:solidFill>
                <a:latin typeface="Arial"/>
                <a:cs typeface="Arial"/>
              </a:rPr>
              <a:t>O</a:t>
            </a:r>
            <a:r>
              <a:rPr lang="is-IS" sz="2600" b="1" baseline="-25000" dirty="0" smtClean="0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:C</a:t>
            </a:r>
            <a:r>
              <a:rPr lang="is-IS" sz="2600" b="1" baseline="-25000" dirty="0" smtClean="0">
                <a:latin typeface="Arial"/>
                <a:cs typeface="Arial"/>
              </a:rPr>
              <a:t>org</a:t>
            </a:r>
            <a:r>
              <a:rPr lang="is-IS" sz="2600" b="1" dirty="0" smtClean="0">
                <a:latin typeface="Arial"/>
                <a:cs typeface="Arial"/>
              </a:rPr>
              <a:t>:N:P ≈ </a:t>
            </a:r>
            <a:r>
              <a:rPr lang="is-IS" sz="2600" b="1" dirty="0" smtClean="0">
                <a:solidFill>
                  <a:srgbClr val="FF6600"/>
                </a:solidFill>
                <a:latin typeface="Arial"/>
                <a:cs typeface="Arial"/>
              </a:rPr>
              <a:t>-150</a:t>
            </a:r>
            <a:r>
              <a:rPr lang="is-IS" sz="2600" b="1" dirty="0" smtClean="0">
                <a:latin typeface="Arial"/>
                <a:cs typeface="Arial"/>
              </a:rPr>
              <a:t>:106:16:1</a:t>
            </a:r>
          </a:p>
          <a:p>
            <a:pPr algn="ctr"/>
            <a:endParaRPr lang="is-IS" sz="2600" dirty="0" smtClean="0">
              <a:latin typeface="Arial"/>
              <a:cs typeface="Arial"/>
            </a:endParaRP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pPr algn="ctr"/>
            <a:endParaRPr lang="is-IS" sz="2600" dirty="0">
              <a:latin typeface="Arial"/>
              <a:cs typeface="Arial"/>
            </a:endParaRPr>
          </a:p>
          <a:p>
            <a:pPr algn="just"/>
            <a:r>
              <a:rPr lang="is-IS" sz="2600" u="sng" dirty="0" smtClean="0">
                <a:latin typeface="Arial"/>
                <a:cs typeface="Arial"/>
              </a:rPr>
              <a:t>Example 2</a:t>
            </a:r>
            <a:r>
              <a:rPr lang="is-IS" sz="2600" dirty="0" smtClean="0">
                <a:latin typeface="Arial"/>
                <a:cs typeface="Arial"/>
              </a:rPr>
              <a:t>: if remineralization of organic matter is observed to draw down </a:t>
            </a:r>
            <a:r>
              <a:rPr lang="is-IS" sz="2600" dirty="0" smtClean="0">
                <a:solidFill>
                  <a:srgbClr val="FF6600"/>
                </a:solidFill>
                <a:latin typeface="Arial"/>
                <a:cs typeface="Arial"/>
              </a:rPr>
              <a:t>10 μM O</a:t>
            </a:r>
            <a:r>
              <a:rPr lang="is-IS" sz="2600" baseline="-25000" dirty="0" smtClean="0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is-IS" sz="2600" dirty="0" smtClean="0">
                <a:latin typeface="Arial"/>
                <a:cs typeface="Arial"/>
              </a:rPr>
              <a:t>, then </a:t>
            </a:r>
            <a:r>
              <a:rPr lang="is-IS" sz="2600" dirty="0" smtClean="0">
                <a:solidFill>
                  <a:srgbClr val="FF0000"/>
                </a:solidFill>
                <a:latin typeface="Arial"/>
                <a:cs typeface="Arial"/>
              </a:rPr>
              <a:t>DIC</a:t>
            </a:r>
            <a:r>
              <a:rPr lang="is-IS" sz="2600" dirty="0" smtClean="0">
                <a:latin typeface="Arial"/>
                <a:cs typeface="Arial"/>
              </a:rPr>
              <a:t> should increase by </a:t>
            </a:r>
            <a:r>
              <a:rPr lang="is-IS" sz="2600" dirty="0" smtClean="0">
                <a:solidFill>
                  <a:srgbClr val="FF0000"/>
                </a:solidFill>
                <a:latin typeface="Arial"/>
                <a:cs typeface="Arial"/>
              </a:rPr>
              <a:t>(10 x 106/150) ≈ 7.1 μM </a:t>
            </a:r>
            <a:r>
              <a:rPr lang="is-IS" sz="2600" dirty="0" smtClean="0">
                <a:latin typeface="Arial"/>
                <a:cs typeface="Arial"/>
              </a:rPr>
              <a:t>and </a:t>
            </a:r>
            <a:r>
              <a:rPr lang="is-IS" sz="2600" dirty="0" smtClean="0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lang="is-IS" sz="2600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is-IS" sz="2600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is-IS" sz="2600" dirty="0" smtClean="0">
                <a:latin typeface="Arial"/>
                <a:cs typeface="Arial"/>
              </a:rPr>
              <a:t> should increase by </a:t>
            </a:r>
            <a:r>
              <a:rPr lang="is-IS" sz="2600" dirty="0" smtClean="0">
                <a:solidFill>
                  <a:srgbClr val="0000FF"/>
                </a:solidFill>
                <a:latin typeface="Arial"/>
                <a:cs typeface="Arial"/>
              </a:rPr>
              <a:t>(10 x 16/150) ≈ 1.1 μM    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Deviations from Redfield stoichiometry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771" y="3239705"/>
            <a:ext cx="747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Also applies to </a:t>
            </a:r>
            <a:r>
              <a:rPr lang="en-US" sz="2800" dirty="0" smtClean="0">
                <a:solidFill>
                  <a:srgbClr val="FF6600"/>
                </a:solidFill>
                <a:latin typeface="Arial"/>
                <a:cs typeface="Arial"/>
              </a:rPr>
              <a:t>oxygen</a:t>
            </a:r>
            <a:endParaRPr lang="en-US" sz="2800" dirty="0">
              <a:solidFill>
                <a:srgbClr val="FF66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07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206" y="1106642"/>
            <a:ext cx="78095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600" b="1" dirty="0" smtClean="0">
                <a:latin typeface="Arial"/>
                <a:cs typeface="Arial"/>
              </a:rPr>
              <a:t>The O</a:t>
            </a:r>
            <a:r>
              <a:rPr lang="is-IS" sz="2600" b="1" baseline="-25000" dirty="0" smtClean="0"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 distribution in the ocean is a result of: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surface e</a:t>
            </a:r>
            <a:r>
              <a:rPr lang="is-IS" sz="2400" dirty="0" smtClean="0">
                <a:latin typeface="Arial"/>
                <a:cs typeface="Arial"/>
              </a:rPr>
              <a:t>quilibration with atmospheric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biological production due to photosynthesis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biological use of O</a:t>
            </a:r>
            <a:r>
              <a:rPr lang="is-IS" sz="2400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 during respiration and remineralization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latin typeface="Arial"/>
                <a:cs typeface="Arial"/>
              </a:rPr>
              <a:t>increase in deep water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due to sinking of cold,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-rich waters</a:t>
            </a:r>
          </a:p>
          <a:p>
            <a:pPr marL="514350" indent="-514350">
              <a:buAutoNum type="arabicPeriod"/>
            </a:pPr>
            <a:endParaRPr lang="is-IS" sz="2400" dirty="0">
              <a:latin typeface="Arial"/>
              <a:cs typeface="Arial"/>
            </a:endParaRPr>
          </a:p>
          <a:p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To more easily interpret the physical and biological effects on O</a:t>
            </a:r>
            <a:r>
              <a:rPr lang="is-IS" sz="2400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, we consider the amount that is utilized rather than the total O</a:t>
            </a:r>
            <a:r>
              <a:rPr lang="is-IS" sz="2400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 concentration:</a:t>
            </a:r>
          </a:p>
          <a:p>
            <a:endParaRPr lang="is-IS" sz="1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AOU </a:t>
            </a:r>
            <a:r>
              <a:rPr lang="is-IS" sz="2400" dirty="0" smtClean="0">
                <a:solidFill>
                  <a:schemeClr val="bg1"/>
                </a:solidFill>
                <a:latin typeface="Arial"/>
                <a:cs typeface="Arial"/>
              </a:rPr>
              <a:t>(μmol/L)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= [O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calc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– [O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chemeClr val="bg1"/>
                </a:solidFill>
                <a:latin typeface="Arial"/>
                <a:cs typeface="Arial"/>
              </a:rPr>
              <a:t>meas</a:t>
            </a:r>
            <a:r>
              <a:rPr lang="is-IS" sz="24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ctr"/>
            <a:endParaRPr lang="is-I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[O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calc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 = predicted [O</a:t>
            </a:r>
            <a:r>
              <a:rPr lang="is-IS" sz="2400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is-IS" sz="2400" i="1" dirty="0" smtClean="0">
                <a:solidFill>
                  <a:schemeClr val="bg1"/>
                </a:solidFill>
                <a:latin typeface="Arial"/>
                <a:cs typeface="Arial"/>
              </a:rPr>
              <a:t>] at given temperature and salinity </a:t>
            </a:r>
            <a:endParaRPr lang="is-IS" sz="24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9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206" y="1106642"/>
            <a:ext cx="780951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600" b="1" dirty="0" smtClean="0">
                <a:latin typeface="Arial"/>
                <a:cs typeface="Arial"/>
              </a:rPr>
              <a:t>The O</a:t>
            </a:r>
            <a:r>
              <a:rPr lang="is-IS" sz="2600" b="1" baseline="-25000" dirty="0" smtClean="0">
                <a:latin typeface="Arial"/>
                <a:cs typeface="Arial"/>
              </a:rPr>
              <a:t>2</a:t>
            </a:r>
            <a:r>
              <a:rPr lang="is-IS" sz="2600" b="1" dirty="0" smtClean="0">
                <a:latin typeface="Arial"/>
                <a:cs typeface="Arial"/>
              </a:rPr>
              <a:t> distribution in the ocean is a result of: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surface e</a:t>
            </a:r>
            <a:r>
              <a:rPr lang="is-IS" sz="2400" dirty="0" smtClean="0">
                <a:latin typeface="Arial"/>
                <a:cs typeface="Arial"/>
              </a:rPr>
              <a:t>quilibration with atmospheric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biological production due to photosynthesis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biological use of O</a:t>
            </a:r>
            <a:r>
              <a:rPr lang="is-IS" sz="2400" baseline="-250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2</a:t>
            </a: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during respiration and remineralization</a:t>
            </a:r>
          </a:p>
          <a:p>
            <a:pPr marL="514350" indent="-514350">
              <a:buAutoNum type="arabicPeriod"/>
            </a:pPr>
            <a:r>
              <a:rPr lang="is-IS" sz="2400" dirty="0" smtClean="0">
                <a:latin typeface="Arial"/>
                <a:cs typeface="Arial"/>
              </a:rPr>
              <a:t>increase in deep water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due to sinking of cold,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-rich waters</a:t>
            </a:r>
          </a:p>
          <a:p>
            <a:pPr marL="514350" indent="-514350">
              <a:buAutoNum type="arabicPeriod"/>
            </a:pPr>
            <a:endParaRPr lang="is-IS" sz="2400" dirty="0">
              <a:latin typeface="Arial"/>
              <a:cs typeface="Arial"/>
            </a:endParaRPr>
          </a:p>
          <a:p>
            <a:r>
              <a:rPr lang="is-IS" sz="2400" dirty="0" smtClean="0">
                <a:latin typeface="Arial"/>
                <a:cs typeface="Arial"/>
              </a:rPr>
              <a:t>To more easily interpret the physical and biological effects on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, we consider the amount that is utilized rather than the total O</a:t>
            </a:r>
            <a:r>
              <a:rPr lang="is-IS" sz="2400" baseline="-25000" dirty="0" smtClean="0">
                <a:latin typeface="Arial"/>
                <a:cs typeface="Arial"/>
              </a:rPr>
              <a:t>2</a:t>
            </a:r>
            <a:r>
              <a:rPr lang="is-IS" sz="2400" dirty="0" smtClean="0">
                <a:latin typeface="Arial"/>
                <a:cs typeface="Arial"/>
              </a:rPr>
              <a:t> concentration:</a:t>
            </a:r>
          </a:p>
          <a:p>
            <a:endParaRPr lang="is-IS" sz="1000" dirty="0">
              <a:latin typeface="Arial"/>
              <a:cs typeface="Arial"/>
            </a:endParaRPr>
          </a:p>
          <a:p>
            <a:pPr algn="ctr"/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AOU </a:t>
            </a:r>
            <a:r>
              <a:rPr lang="is-IS" sz="2400" dirty="0" smtClean="0">
                <a:solidFill>
                  <a:srgbClr val="31859C"/>
                </a:solidFill>
                <a:latin typeface="Arial"/>
                <a:cs typeface="Arial"/>
              </a:rPr>
              <a:t>(μmol/L)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= [O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sat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– [O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2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]</a:t>
            </a:r>
            <a:r>
              <a:rPr lang="is-IS" sz="2400" b="1" baseline="-25000" dirty="0" smtClean="0">
                <a:solidFill>
                  <a:srgbClr val="31859C"/>
                </a:solidFill>
                <a:latin typeface="Arial"/>
                <a:cs typeface="Arial"/>
              </a:rPr>
              <a:t>meas</a:t>
            </a:r>
            <a:r>
              <a:rPr lang="is-IS" sz="2400" b="1" dirty="0" smtClean="0">
                <a:solidFill>
                  <a:srgbClr val="31859C"/>
                </a:solidFill>
                <a:latin typeface="Arial"/>
                <a:cs typeface="Arial"/>
              </a:rPr>
              <a:t> </a:t>
            </a:r>
          </a:p>
          <a:p>
            <a:pPr algn="ctr"/>
            <a:endParaRPr lang="is-IS" sz="2400" b="1" dirty="0">
              <a:latin typeface="Arial"/>
              <a:cs typeface="Arial"/>
            </a:endParaRPr>
          </a:p>
          <a:p>
            <a:r>
              <a:rPr lang="is-IS" sz="2400" i="1" dirty="0" smtClean="0">
                <a:latin typeface="Arial"/>
                <a:cs typeface="Arial"/>
              </a:rPr>
              <a:t>[O</a:t>
            </a:r>
            <a:r>
              <a:rPr lang="is-IS" sz="2400" i="1" baseline="-25000" dirty="0" smtClean="0">
                <a:latin typeface="Arial"/>
                <a:cs typeface="Arial"/>
              </a:rPr>
              <a:t>2</a:t>
            </a:r>
            <a:r>
              <a:rPr lang="is-IS" sz="2400" i="1" dirty="0" smtClean="0">
                <a:latin typeface="Arial"/>
                <a:cs typeface="Arial"/>
              </a:rPr>
              <a:t>]</a:t>
            </a:r>
            <a:r>
              <a:rPr lang="is-IS" sz="2400" i="1" baseline="-25000" dirty="0" smtClean="0">
                <a:latin typeface="Arial"/>
                <a:cs typeface="Arial"/>
              </a:rPr>
              <a:t>sat</a:t>
            </a:r>
            <a:r>
              <a:rPr lang="is-IS" sz="2400" i="1" dirty="0" smtClean="0">
                <a:latin typeface="Arial"/>
                <a:cs typeface="Arial"/>
              </a:rPr>
              <a:t> = predicted [O</a:t>
            </a:r>
            <a:r>
              <a:rPr lang="is-IS" sz="2400" i="1" baseline="-25000" dirty="0" smtClean="0">
                <a:latin typeface="Arial"/>
                <a:cs typeface="Arial"/>
              </a:rPr>
              <a:t>2</a:t>
            </a:r>
            <a:r>
              <a:rPr lang="is-IS" sz="2400" i="1" dirty="0" smtClean="0">
                <a:latin typeface="Arial"/>
                <a:cs typeface="Arial"/>
              </a:rPr>
              <a:t>] at given temperature and salinity </a:t>
            </a:r>
            <a:endParaRPr lang="is-IS" sz="2400" i="1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896" y="5297426"/>
            <a:ext cx="5018261" cy="55762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1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"/>
            <a:ext cx="9144000" cy="63017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5725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AOU at 1000 m</a:t>
            </a:r>
          </a:p>
        </p:txBody>
      </p:sp>
    </p:spTree>
    <p:extLst>
      <p:ext uri="{BB962C8B-B14F-4D97-AF65-F5344CB8AC3E}">
        <p14:creationId xmlns:p14="http://schemas.microsoft.com/office/powerpoint/2010/main" val="2322412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51474" r="2704"/>
          <a:stretch/>
        </p:blipFill>
        <p:spPr>
          <a:xfrm>
            <a:off x="0" y="1896973"/>
            <a:ext cx="9144000" cy="32032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0490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Pacific Ocean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1219" y="1241807"/>
            <a:ext cx="3623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Arial"/>
                <a:cs typeface="Arial"/>
              </a:rPr>
              <a:t>AOU</a:t>
            </a:r>
          </a:p>
          <a:p>
            <a:pPr algn="r"/>
            <a:r>
              <a:rPr lang="en-US" sz="2000" dirty="0" err="1" smtClean="0">
                <a:latin typeface="Arial"/>
                <a:cs typeface="Arial"/>
              </a:rPr>
              <a:t>μmol</a:t>
            </a:r>
            <a:r>
              <a:rPr lang="en-US" sz="2000" dirty="0" smtClean="0">
                <a:latin typeface="Arial"/>
                <a:cs typeface="Arial"/>
              </a:rPr>
              <a:t>/kg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193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26846" y="698099"/>
            <a:ext cx="7397584" cy="5622274"/>
            <a:chOff x="926846" y="955514"/>
            <a:chExt cx="7397584" cy="562227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481" y="955514"/>
              <a:ext cx="7225949" cy="562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926846" y="3209124"/>
              <a:ext cx="497749" cy="2025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4132" y="986514"/>
              <a:ext cx="3795265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80046" y="3833205"/>
              <a:ext cx="151455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86243" y="3935145"/>
              <a:ext cx="151455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81545" y="3698095"/>
              <a:ext cx="662587" cy="4784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18520" y="3704312"/>
              <a:ext cx="1046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AOU</a:t>
              </a:r>
              <a:endParaRPr lang="en-US" sz="2400" b="1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72318" y="4087664"/>
              <a:ext cx="26603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Particulate organic carbon</a:t>
              </a:r>
              <a:endParaRPr lang="en-US" sz="2400" b="1" dirty="0">
                <a:latin typeface="Arial"/>
                <a:cs typeface="Arial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119336"/>
            <a:ext cx="9144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400" dirty="0" smtClean="0">
                <a:solidFill>
                  <a:srgbClr val="0000FF"/>
                </a:solidFill>
                <a:latin typeface="Arial"/>
                <a:cs typeface="Arial"/>
              </a:rPr>
              <a:t>Remineralization: </a:t>
            </a:r>
            <a:r>
              <a:rPr lang="is-IS" sz="2400" b="1" dirty="0" smtClean="0">
                <a:solidFill>
                  <a:srgbClr val="0000FF"/>
                </a:solidFill>
                <a:latin typeface="Arial"/>
                <a:cs typeface="Arial"/>
              </a:rPr>
              <a:t>AOU:C</a:t>
            </a:r>
            <a:r>
              <a:rPr lang="is-IS" sz="24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org</a:t>
            </a:r>
            <a:r>
              <a:rPr lang="is-IS" sz="2400" b="1" dirty="0" smtClean="0">
                <a:solidFill>
                  <a:srgbClr val="0000FF"/>
                </a:solidFill>
                <a:latin typeface="Arial"/>
                <a:cs typeface="Arial"/>
              </a:rPr>
              <a:t>:N:P ≈ 150:106:16:1</a:t>
            </a:r>
          </a:p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</p:spTree>
    <p:extLst>
      <p:ext uri="{BB962C8B-B14F-4D97-AF65-F5344CB8AC3E}">
        <p14:creationId xmlns:p14="http://schemas.microsoft.com/office/powerpoint/2010/main" val="40179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27" y="265562"/>
            <a:ext cx="6821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: low concentration, high flux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427" y="1202267"/>
            <a:ext cx="79462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i="0" dirty="0" smtClean="0">
                <a:latin typeface="Arial"/>
                <a:cs typeface="Arial"/>
              </a:rPr>
              <a:t>Sources of NH</a:t>
            </a:r>
            <a:r>
              <a:rPr lang="en-US" sz="2000" b="1" i="0" baseline="-25000" dirty="0" smtClean="0">
                <a:latin typeface="Arial"/>
                <a:cs typeface="Arial"/>
              </a:rPr>
              <a:t>4</a:t>
            </a:r>
            <a:r>
              <a:rPr lang="en-US" sz="2000" b="1" i="0" baseline="30000" dirty="0" smtClean="0">
                <a:latin typeface="Arial"/>
                <a:cs typeface="Arial"/>
              </a:rPr>
              <a:t>+</a:t>
            </a:r>
            <a:r>
              <a:rPr lang="en-US" sz="2000" b="1" i="0" dirty="0" smtClean="0">
                <a:latin typeface="Arial"/>
                <a:cs typeface="Arial"/>
              </a:rPr>
              <a:t> to phytoplankton</a:t>
            </a:r>
            <a:endParaRPr lang="en-US" sz="2000" b="1" i="0" baseline="30000" dirty="0" smtClean="0">
              <a:latin typeface="Arial"/>
              <a:cs typeface="Arial"/>
            </a:endParaRPr>
          </a:p>
          <a:p>
            <a:pPr eaLnBrk="1" hangingPunct="1"/>
            <a:endParaRPr lang="en-US" sz="2000" i="0" dirty="0" smtClean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>
                <a:latin typeface="Arial"/>
                <a:cs typeface="Arial"/>
              </a:rPr>
              <a:t> particulate and dissolved organic N breakdown (ammonification</a:t>
            </a:r>
            <a:r>
              <a:rPr lang="en-US" sz="2000" i="0" dirty="0" smtClean="0">
                <a:latin typeface="Arial"/>
                <a:cs typeface="Arial"/>
              </a:rPr>
              <a:t>) </a:t>
            </a:r>
          </a:p>
          <a:p>
            <a:pPr eaLnBrk="1" hangingPunct="1">
              <a:buFontTx/>
              <a:buAutoNum type="arabicPeriod"/>
            </a:pPr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grazing (zooplankton)</a:t>
            </a:r>
          </a:p>
          <a:p>
            <a:pPr eaLnBrk="1" hangingPunct="1"/>
            <a:endParaRPr lang="en-US" sz="2000" i="0" dirty="0" smtClean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>
                <a:latin typeface="Arial"/>
                <a:cs typeface="Arial"/>
              </a:rPr>
              <a:t> excretion (zooplankton</a:t>
            </a:r>
            <a:r>
              <a:rPr lang="en-US" sz="2000" i="0" dirty="0" smtClean="0">
                <a:latin typeface="Arial"/>
                <a:cs typeface="Arial"/>
              </a:rPr>
              <a:t>)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sloppy </a:t>
            </a:r>
            <a:r>
              <a:rPr lang="en-US" sz="2000" i="0" dirty="0">
                <a:latin typeface="Arial"/>
                <a:cs typeface="Arial"/>
              </a:rPr>
              <a:t>feeding (zooplankton</a:t>
            </a:r>
            <a:r>
              <a:rPr lang="en-US" sz="2000" i="0" dirty="0" smtClean="0">
                <a:latin typeface="Arial"/>
                <a:cs typeface="Arial"/>
              </a:rPr>
              <a:t>)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leaking cells</a:t>
            </a: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viral </a:t>
            </a:r>
            <a:r>
              <a:rPr lang="en-US" sz="2000" i="0" dirty="0" err="1" smtClean="0">
                <a:latin typeface="Arial"/>
                <a:cs typeface="Arial"/>
              </a:rPr>
              <a:t>lysis</a:t>
            </a:r>
            <a:endParaRPr lang="en-US" sz="2000" i="0" dirty="0" smtClean="0">
              <a:latin typeface="Arial"/>
              <a:cs typeface="Arial"/>
            </a:endParaRPr>
          </a:p>
          <a:p>
            <a:pPr eaLnBrk="1" hangingPunct="1"/>
            <a:endParaRPr lang="en-US" sz="2000" i="0" dirty="0">
              <a:latin typeface="Arial"/>
              <a:cs typeface="Arial"/>
            </a:endParaRPr>
          </a:p>
          <a:p>
            <a:pPr eaLnBrk="1" hangingPunct="1">
              <a:buFontTx/>
              <a:buAutoNum type="arabicPeriod"/>
            </a:pPr>
            <a:r>
              <a:rPr lang="en-US" sz="2000" i="0" dirty="0" smtClean="0">
                <a:latin typeface="Arial"/>
                <a:cs typeface="Arial"/>
              </a:rPr>
              <a:t> spontaneous cell </a:t>
            </a:r>
            <a:r>
              <a:rPr lang="en-US" sz="2000" i="0" dirty="0">
                <a:latin typeface="Arial"/>
                <a:cs typeface="Arial"/>
              </a:rPr>
              <a:t>death</a:t>
            </a:r>
          </a:p>
          <a:p>
            <a:pPr eaLnBrk="1" hangingPunct="1">
              <a:buFontTx/>
              <a:buAutoNum type="arabicPeriod"/>
            </a:pPr>
            <a:endParaRPr lang="en-US" sz="2000" i="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61" y="2218265"/>
            <a:ext cx="1797756" cy="1348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69" y="2529417"/>
            <a:ext cx="2518948" cy="1519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88" y="4169833"/>
            <a:ext cx="3956062" cy="2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13" t="3708" r="5104" b="3658"/>
          <a:stretch/>
        </p:blipFill>
        <p:spPr>
          <a:xfrm>
            <a:off x="1022238" y="1089481"/>
            <a:ext cx="6520642" cy="57412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4784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Apparent oxygen utilization (AOU)</a:t>
            </a:r>
          </a:p>
        </p:txBody>
      </p:sp>
    </p:spTree>
    <p:extLst>
      <p:ext uri="{BB962C8B-B14F-4D97-AF65-F5344CB8AC3E}">
        <p14:creationId xmlns:p14="http://schemas.microsoft.com/office/powerpoint/2010/main" val="106904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660" y="1253186"/>
            <a:ext cx="8411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4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3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NO</a:t>
            </a:r>
            <a:r>
              <a:rPr lang="en-US" sz="2200" baseline="-25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en-US" sz="2200" baseline="30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dissolved organic N (DON) </a:t>
            </a:r>
            <a:r>
              <a:rPr lang="en-US" sz="2200" dirty="0" smtClean="0">
                <a:latin typeface="Arial"/>
                <a:cs typeface="Arial"/>
                <a:sym typeface="Wingdings"/>
              </a:rPr>
              <a:t> 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N</a:t>
            </a:r>
            <a:r>
              <a:rPr lang="en-US" sz="2200" baseline="-25000" dirty="0" err="1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org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/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PON</a:t>
            </a:r>
          </a:p>
          <a:p>
            <a:endParaRPr lang="en-US" sz="22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r>
              <a:rPr lang="en-US" sz="2200" dirty="0" smtClean="0">
                <a:latin typeface="Arial"/>
                <a:cs typeface="Arial"/>
                <a:sym typeface="Wingdings"/>
              </a:rPr>
              <a:t>Phytoplankton require N (usually inorganic) for photosynthesis</a:t>
            </a:r>
            <a:endParaRPr lang="en-US" sz="2200" dirty="0">
              <a:latin typeface="Arial"/>
              <a:cs typeface="Arial"/>
              <a:sym typeface="Wingdings"/>
            </a:endParaRPr>
          </a:p>
          <a:p>
            <a:endParaRPr lang="en-US" sz="2200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2857499"/>
            <a:ext cx="4815177" cy="2741083"/>
            <a:chOff x="243409" y="2857499"/>
            <a:chExt cx="4815177" cy="2741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14" t="5734" b="51389"/>
            <a:stretch/>
          </p:blipFill>
          <p:spPr>
            <a:xfrm>
              <a:off x="243409" y="2857499"/>
              <a:ext cx="4815177" cy="274108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10167" y="3196167"/>
              <a:ext cx="20743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2567" y="4449236"/>
              <a:ext cx="24299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63134" y="4284134"/>
              <a:ext cx="2429933" cy="3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990167" y="4665134"/>
            <a:ext cx="2772833" cy="3196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Fawcett and Ward 2011; Moreno-</a:t>
            </a:r>
            <a:r>
              <a:rPr lang="en-US" sz="1400" dirty="0" err="1" smtClean="0">
                <a:latin typeface="Arial"/>
                <a:cs typeface="Arial"/>
              </a:rPr>
              <a:t>Vivián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et al. 1999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89" y="2448985"/>
            <a:ext cx="4005213" cy="4000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75627" y="2392945"/>
            <a:ext cx="53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NH</a:t>
            </a:r>
            <a:r>
              <a:rPr lang="en-US" sz="1200" baseline="-25000" dirty="0" smtClean="0"/>
              <a:t>4</a:t>
            </a:r>
            <a:r>
              <a:rPr lang="en-US" sz="1200" baseline="30000" dirty="0" smtClean="0"/>
              <a:t>+</a:t>
            </a:r>
            <a:endParaRPr lang="en-US" sz="1200" baseline="30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445502" y="2669944"/>
            <a:ext cx="0" cy="1425806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6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9323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Internal cycle: N assimilation</a:t>
            </a:r>
            <a:endParaRPr lang="en-US" sz="3200" b="1" baseline="30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9000" y="1947336"/>
            <a:ext cx="285750" cy="32808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764520"/>
              </p:ext>
            </p:extLst>
          </p:nvPr>
        </p:nvGraphicFramePr>
        <p:xfrm>
          <a:off x="391583" y="1195917"/>
          <a:ext cx="4191000" cy="5429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9751" y="1290081"/>
            <a:ext cx="40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55°S </a:t>
            </a:r>
            <a:r>
              <a:rPr lang="en-US" b="1" dirty="0" smtClean="0">
                <a:latin typeface="Arial"/>
                <a:cs typeface="Arial"/>
              </a:rPr>
              <a:t>summer</a:t>
            </a:r>
            <a:r>
              <a:rPr lang="en-US" dirty="0" smtClean="0">
                <a:latin typeface="Arial"/>
                <a:cs typeface="Arial"/>
              </a:rPr>
              <a:t> N uptake (</a:t>
            </a:r>
            <a:r>
              <a:rPr lang="en-US" dirty="0" err="1" smtClean="0">
                <a:latin typeface="Arial"/>
                <a:cs typeface="Arial"/>
              </a:rPr>
              <a:t>nmol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L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 d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032874"/>
              </p:ext>
            </p:extLst>
          </p:nvPr>
        </p:nvGraphicFramePr>
        <p:xfrm>
          <a:off x="4699000" y="1355482"/>
          <a:ext cx="4275667" cy="532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84750" y="1292144"/>
            <a:ext cx="404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55°S </a:t>
            </a:r>
            <a:r>
              <a:rPr lang="en-US" b="1" dirty="0" smtClean="0">
                <a:latin typeface="Arial"/>
                <a:cs typeface="Arial"/>
              </a:rPr>
              <a:t>winter</a:t>
            </a:r>
            <a:r>
              <a:rPr lang="en-US" dirty="0" smtClean="0">
                <a:latin typeface="Arial"/>
                <a:cs typeface="Arial"/>
              </a:rPr>
              <a:t> N uptake (</a:t>
            </a:r>
            <a:r>
              <a:rPr lang="en-US" dirty="0" err="1" smtClean="0">
                <a:latin typeface="Arial"/>
                <a:cs typeface="Arial"/>
              </a:rPr>
              <a:t>nmol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L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 d</a:t>
            </a:r>
            <a:r>
              <a:rPr lang="en-US" baseline="30000" dirty="0" smtClean="0">
                <a:latin typeface="Arial"/>
                <a:cs typeface="Arial"/>
              </a:rPr>
              <a:t>-1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0166" y="3949584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200" baseline="30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2750" y="2379475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Arial"/>
                <a:cs typeface="Arial"/>
              </a:rPr>
              <a:t>NO</a:t>
            </a:r>
            <a:r>
              <a:rPr lang="en-US" sz="22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200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endParaRPr lang="en-US" sz="2200" baseline="30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8566" y="2962762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NH</a:t>
            </a:r>
            <a:r>
              <a:rPr lang="en-US" sz="2200" baseline="-2500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US" sz="2200" baseline="30000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lang="en-US" sz="2200" baseline="30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4735" y="2286000"/>
            <a:ext cx="1746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  <a:latin typeface="Arial"/>
                <a:cs typeface="Arial"/>
              </a:rPr>
              <a:t>NO</a:t>
            </a:r>
            <a:r>
              <a:rPr lang="en-US" sz="2200" baseline="-25000" dirty="0" smtClean="0">
                <a:solidFill>
                  <a:srgbClr val="008000"/>
                </a:solidFill>
                <a:latin typeface="Arial"/>
                <a:cs typeface="Arial"/>
              </a:rPr>
              <a:t>3</a:t>
            </a:r>
            <a:r>
              <a:rPr lang="en-US" sz="2200" baseline="30000" dirty="0" smtClean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endParaRPr lang="en-US" sz="2200" baseline="30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6499" y="4953056"/>
            <a:ext cx="251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/>
                <a:cs typeface="Arial"/>
              </a:rPr>
              <a:t>mixed layer depth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6499" y="4295807"/>
            <a:ext cx="251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Arial"/>
                <a:cs typeface="Arial"/>
              </a:rPr>
              <a:t>euphotic zone depth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Mdutyana</a:t>
            </a:r>
            <a:r>
              <a:rPr lang="en-US" sz="1400" dirty="0" smtClean="0">
                <a:latin typeface="Arial"/>
                <a:cs typeface="Arial"/>
              </a:rPr>
              <a:t> et al. in prep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99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2" y="911686"/>
            <a:ext cx="7977537" cy="5887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003" y="231116"/>
            <a:ext cx="83577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NH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cs typeface="Arial"/>
              </a:rPr>
              <a:t>vs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NO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lang="en-US" sz="3200" b="1" baseline="30000" dirty="0" smtClean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assimilation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Karl and Michaels 2001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12000" y="4021667"/>
            <a:ext cx="508000" cy="45508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4733" y="4015317"/>
            <a:ext cx="508000" cy="45508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9049" y="5511801"/>
            <a:ext cx="954617" cy="45508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8266" y="5"/>
            <a:ext cx="5194150" cy="6857309"/>
            <a:chOff x="2197100" y="5"/>
            <a:chExt cx="5194150" cy="6857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8" b="52578"/>
            <a:stretch/>
          </p:blipFill>
          <p:spPr>
            <a:xfrm>
              <a:off x="2197100" y="5"/>
              <a:ext cx="5194150" cy="33967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54533"/>
            <a:stretch/>
          </p:blipFill>
          <p:spPr>
            <a:xfrm>
              <a:off x="2197100" y="3438043"/>
              <a:ext cx="5193792" cy="3419271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20553" y="647280"/>
            <a:ext cx="26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Annual average </a:t>
            </a:r>
            <a:r>
              <a:rPr lang="en-US" b="1" dirty="0" smtClean="0">
                <a:latin typeface="Arial"/>
                <a:cs typeface="Arial"/>
              </a:rPr>
              <a:t>surface</a:t>
            </a:r>
            <a:r>
              <a:rPr lang="en-US" dirty="0" smtClean="0">
                <a:latin typeface="Arial"/>
                <a:cs typeface="Arial"/>
              </a:rPr>
              <a:t> [NO</a:t>
            </a:r>
            <a:r>
              <a:rPr lang="en-US" baseline="-25000" dirty="0" smtClean="0">
                <a:latin typeface="Arial"/>
                <a:cs typeface="Arial"/>
              </a:rPr>
              <a:t>3</a:t>
            </a:r>
            <a:r>
              <a:rPr lang="en-US" baseline="30000" dirty="0" smtClean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] (</a:t>
            </a:r>
            <a:r>
              <a:rPr lang="en-US" dirty="0" err="1" smtClean="0">
                <a:latin typeface="Arial"/>
                <a:cs typeface="Arial"/>
              </a:rPr>
              <a:t>μM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0553" y="3911180"/>
            <a:ext cx="268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Annual average </a:t>
            </a:r>
            <a:r>
              <a:rPr lang="en-US" b="1" dirty="0" smtClean="0">
                <a:latin typeface="Arial"/>
                <a:cs typeface="Arial"/>
              </a:rPr>
              <a:t>1000 m </a:t>
            </a:r>
            <a:r>
              <a:rPr lang="en-US" dirty="0" smtClean="0">
                <a:latin typeface="Arial"/>
                <a:cs typeface="Arial"/>
              </a:rPr>
              <a:t>[NO</a:t>
            </a:r>
            <a:r>
              <a:rPr lang="en-US" baseline="-25000" dirty="0" smtClean="0">
                <a:latin typeface="Arial"/>
                <a:cs typeface="Arial"/>
              </a:rPr>
              <a:t>3</a:t>
            </a:r>
            <a:r>
              <a:rPr lang="en-US" baseline="30000" dirty="0" smtClean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] (</a:t>
            </a:r>
            <a:r>
              <a:rPr lang="en-US" dirty="0" err="1" smtClean="0">
                <a:latin typeface="Arial"/>
                <a:cs typeface="Arial"/>
              </a:rPr>
              <a:t>μM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5145" y="6553081"/>
            <a:ext cx="46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Boyer et al. 2006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3850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1866</Words>
  <Application>Microsoft Macintosh PowerPoint</Application>
  <PresentationFormat>On-screen Show (4:3)</PresentationFormat>
  <Paragraphs>376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Fawcett</dc:creator>
  <cp:lastModifiedBy>Sarah Fawcett</cp:lastModifiedBy>
  <cp:revision>33</cp:revision>
  <dcterms:created xsi:type="dcterms:W3CDTF">2017-05-29T18:42:39Z</dcterms:created>
  <dcterms:modified xsi:type="dcterms:W3CDTF">2017-05-31T16:18:43Z</dcterms:modified>
</cp:coreProperties>
</file>